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  <p:sldMasterId id="2147483660" r:id="rId2"/>
    <p:sldMasterId id="2147483702" r:id="rId3"/>
    <p:sldMasterId id="2147483714" r:id="rId4"/>
    <p:sldMasterId id="2147483726" r:id="rId5"/>
    <p:sldMasterId id="2147483767" r:id="rId6"/>
  </p:sldMasterIdLst>
  <p:notesMasterIdLst>
    <p:notesMasterId r:id="rId57"/>
  </p:notesMasterIdLst>
  <p:sldIdLst>
    <p:sldId id="325" r:id="rId7"/>
    <p:sldId id="326" r:id="rId8"/>
    <p:sldId id="272" r:id="rId9"/>
    <p:sldId id="265" r:id="rId10"/>
    <p:sldId id="273" r:id="rId11"/>
    <p:sldId id="274" r:id="rId12"/>
    <p:sldId id="278" r:id="rId13"/>
    <p:sldId id="263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1" r:id="rId25"/>
    <p:sldId id="292" r:id="rId26"/>
    <p:sldId id="293" r:id="rId27"/>
    <p:sldId id="294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10" r:id="rId42"/>
    <p:sldId id="311" r:id="rId43"/>
    <p:sldId id="312" r:id="rId44"/>
    <p:sldId id="313" r:id="rId45"/>
    <p:sldId id="314" r:id="rId46"/>
    <p:sldId id="315" r:id="rId47"/>
    <p:sldId id="316" r:id="rId48"/>
    <p:sldId id="317" r:id="rId49"/>
    <p:sldId id="318" r:id="rId50"/>
    <p:sldId id="319" r:id="rId51"/>
    <p:sldId id="320" r:id="rId52"/>
    <p:sldId id="321" r:id="rId53"/>
    <p:sldId id="322" r:id="rId54"/>
    <p:sldId id="323" r:id="rId55"/>
    <p:sldId id="324" r:id="rId5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81818" autoAdjust="0"/>
  </p:normalViewPr>
  <p:slideViewPr>
    <p:cSldViewPr snapToGrid="0">
      <p:cViewPr varScale="1">
        <p:scale>
          <a:sx n="61" d="100"/>
          <a:sy n="61" d="100"/>
        </p:scale>
        <p:origin x="816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768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tableStyles" Target="tableStyle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9C1685-3C33-4E89-A878-5F96A011148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99B8F92-9EF4-4E57-AFE7-887B8D946E6C}">
      <dgm:prSet phldrT="[Text]"/>
      <dgm:spPr>
        <a:solidFill>
          <a:srgbClr val="4B7B27"/>
        </a:solidFill>
        <a:ln>
          <a:solidFill>
            <a:srgbClr val="4B7B27"/>
          </a:solidFill>
        </a:ln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8212809-C034-4D51-8C6A-C28B123C871D}" type="parTrans" cxnId="{E565006E-1167-453B-996E-B752E9111B49}">
      <dgm:prSet/>
      <dgm:spPr/>
      <dgm:t>
        <a:bodyPr/>
        <a:lstStyle/>
        <a:p>
          <a:endParaRPr lang="en-US"/>
        </a:p>
      </dgm:t>
    </dgm:pt>
    <dgm:pt modelId="{F74287FF-4732-4674-8B51-7D6A390302AF}" type="sibTrans" cxnId="{E565006E-1167-453B-996E-B752E9111B49}">
      <dgm:prSet/>
      <dgm:spPr/>
      <dgm:t>
        <a:bodyPr/>
        <a:lstStyle/>
        <a:p>
          <a:endParaRPr lang="en-US"/>
        </a:p>
      </dgm:t>
    </dgm:pt>
    <dgm:pt modelId="{8204A957-1547-46D1-B035-196CF82B91E4}">
      <dgm:prSet phldrT="[Text]"/>
      <dgm:spPr>
        <a:ln>
          <a:solidFill>
            <a:srgbClr val="4B7B27"/>
          </a:solidFill>
        </a:ln>
      </dgm:spPr>
      <dgm:t>
        <a:bodyPr/>
        <a:lstStyle/>
        <a:p>
          <a:r>
            <a:rPr lang="en-US" dirty="0" smtClean="0"/>
            <a:t>Lenders </a:t>
          </a:r>
          <a:r>
            <a:rPr lang="en-US" baseline="0" dirty="0" smtClean="0"/>
            <a:t>want to see credit enhancements, savings guarantees, or co-investment strategies that de-risk investments and make the process easier for them</a:t>
          </a:r>
          <a:endParaRPr lang="en-US" dirty="0"/>
        </a:p>
      </dgm:t>
    </dgm:pt>
    <dgm:pt modelId="{1856CC11-9E60-44F2-8897-9E2804748446}" type="parTrans" cxnId="{8DEE9EFF-4571-47E7-BB60-8FA0E85F0F8A}">
      <dgm:prSet/>
      <dgm:spPr/>
      <dgm:t>
        <a:bodyPr/>
        <a:lstStyle/>
        <a:p>
          <a:endParaRPr lang="en-US"/>
        </a:p>
      </dgm:t>
    </dgm:pt>
    <dgm:pt modelId="{A403ED93-F595-4672-8A63-D3B77D0B2232}" type="sibTrans" cxnId="{8DEE9EFF-4571-47E7-BB60-8FA0E85F0F8A}">
      <dgm:prSet/>
      <dgm:spPr/>
      <dgm:t>
        <a:bodyPr/>
        <a:lstStyle/>
        <a:p>
          <a:endParaRPr lang="en-US"/>
        </a:p>
      </dgm:t>
    </dgm:pt>
    <dgm:pt modelId="{EAB5A13E-67E3-4E1B-BBA0-264C0F0B84AF}">
      <dgm:prSet phldrT="[Text]"/>
      <dgm:spPr>
        <a:noFill/>
        <a:ln>
          <a:solidFill>
            <a:srgbClr val="4B7B27"/>
          </a:solidFill>
        </a:ln>
      </dgm:spPr>
      <dgm:t>
        <a:bodyPr/>
        <a:lstStyle/>
        <a:p>
          <a:r>
            <a:rPr lang="en-US" dirty="0" smtClean="0"/>
            <a:t>Lots of incentives, limited financing options with variety of terms/structures, few lenders willing to include savings in the underwriting process</a:t>
          </a:r>
          <a:endParaRPr lang="en-US" dirty="0"/>
        </a:p>
      </dgm:t>
    </dgm:pt>
    <dgm:pt modelId="{21F3FE64-176A-439C-922D-93E8F84367E3}" type="parTrans" cxnId="{0C0288C5-B993-4CD9-A702-76B076A2D018}">
      <dgm:prSet/>
      <dgm:spPr/>
      <dgm:t>
        <a:bodyPr/>
        <a:lstStyle/>
        <a:p>
          <a:endParaRPr lang="en-US"/>
        </a:p>
      </dgm:t>
    </dgm:pt>
    <dgm:pt modelId="{2B8AACA0-6491-49D5-848A-F4A02A3A607F}" type="sibTrans" cxnId="{0C0288C5-B993-4CD9-A702-76B076A2D018}">
      <dgm:prSet/>
      <dgm:spPr/>
      <dgm:t>
        <a:bodyPr/>
        <a:lstStyle/>
        <a:p>
          <a:endParaRPr lang="en-US"/>
        </a:p>
      </dgm:t>
    </dgm:pt>
    <dgm:pt modelId="{D08BC072-1E50-4329-8488-41F1A2E17895}">
      <dgm:prSet phldrT="[Text]"/>
      <dgm:spPr>
        <a:solidFill>
          <a:srgbClr val="4B7B27"/>
        </a:solidFill>
        <a:ln>
          <a:solidFill>
            <a:srgbClr val="4B7B27"/>
          </a:solidFill>
        </a:ln>
      </dgm:spPr>
      <dgm:t>
        <a:bodyPr/>
        <a:lstStyle/>
        <a:p>
          <a:endParaRPr lang="en-US" dirty="0"/>
        </a:p>
      </dgm:t>
    </dgm:pt>
    <dgm:pt modelId="{EE62648D-213A-4346-8A30-6FDEA6816005}" type="parTrans" cxnId="{1111C44E-F9F1-4D18-A409-94B3E7FB22BF}">
      <dgm:prSet/>
      <dgm:spPr/>
      <dgm:t>
        <a:bodyPr/>
        <a:lstStyle/>
        <a:p>
          <a:endParaRPr lang="en-US"/>
        </a:p>
      </dgm:t>
    </dgm:pt>
    <dgm:pt modelId="{3322F8BC-4FD2-4AA0-A593-0F50C3F036B6}" type="sibTrans" cxnId="{1111C44E-F9F1-4D18-A409-94B3E7FB22BF}">
      <dgm:prSet/>
      <dgm:spPr/>
      <dgm:t>
        <a:bodyPr/>
        <a:lstStyle/>
        <a:p>
          <a:endParaRPr lang="en-US"/>
        </a:p>
      </dgm:t>
    </dgm:pt>
    <dgm:pt modelId="{AD4A6171-DD3F-4BCA-871C-5B92EC863261}">
      <dgm:prSet phldrT="[Text]"/>
      <dgm:spPr>
        <a:solidFill>
          <a:srgbClr val="4B7B27"/>
        </a:solidFill>
        <a:ln>
          <a:solidFill>
            <a:srgbClr val="4B7B27"/>
          </a:solidFill>
        </a:ln>
      </dgm:spPr>
      <dgm:t>
        <a:bodyPr/>
        <a:lstStyle/>
        <a:p>
          <a:endParaRPr lang="en-US" dirty="0"/>
        </a:p>
      </dgm:t>
    </dgm:pt>
    <dgm:pt modelId="{34DCCE92-F7AE-4FCF-A681-9B809DA4C933}" type="parTrans" cxnId="{CBE0E947-2141-40A8-95E9-EB6244B7D317}">
      <dgm:prSet/>
      <dgm:spPr/>
      <dgm:t>
        <a:bodyPr/>
        <a:lstStyle/>
        <a:p>
          <a:endParaRPr lang="en-US"/>
        </a:p>
      </dgm:t>
    </dgm:pt>
    <dgm:pt modelId="{B18E5156-4907-4F2B-B6A6-A1053CC0F183}" type="sibTrans" cxnId="{CBE0E947-2141-40A8-95E9-EB6244B7D317}">
      <dgm:prSet/>
      <dgm:spPr/>
      <dgm:t>
        <a:bodyPr/>
        <a:lstStyle/>
        <a:p>
          <a:endParaRPr lang="en-US"/>
        </a:p>
      </dgm:t>
    </dgm:pt>
    <dgm:pt modelId="{769A358A-3FE0-462F-961F-66E5A97C18C2}">
      <dgm:prSet phldrT="[Text]"/>
      <dgm:spPr>
        <a:noFill/>
        <a:ln>
          <a:solidFill>
            <a:srgbClr val="4B7B27"/>
          </a:solidFill>
        </a:ln>
      </dgm:spPr>
      <dgm:t>
        <a:bodyPr/>
        <a:lstStyle/>
        <a:p>
          <a:r>
            <a:rPr lang="en-US" dirty="0" smtClean="0"/>
            <a:t>Need for expertise/clarity to navigate deal complexity, financing options, understand impact on customer cash flows and building value/NOI</a:t>
          </a:r>
          <a:endParaRPr lang="en-US" dirty="0"/>
        </a:p>
      </dgm:t>
    </dgm:pt>
    <dgm:pt modelId="{37FE1F2C-56A5-46AE-893B-389C3B15EBE0}" type="parTrans" cxnId="{1ADE2EF6-BA3B-407A-9B14-0183A8BF63E6}">
      <dgm:prSet/>
      <dgm:spPr/>
      <dgm:t>
        <a:bodyPr/>
        <a:lstStyle/>
        <a:p>
          <a:endParaRPr lang="en-US"/>
        </a:p>
      </dgm:t>
    </dgm:pt>
    <dgm:pt modelId="{77339C47-4D01-493A-94F1-9DBA99CA1504}" type="sibTrans" cxnId="{1ADE2EF6-BA3B-407A-9B14-0183A8BF63E6}">
      <dgm:prSet/>
      <dgm:spPr/>
      <dgm:t>
        <a:bodyPr/>
        <a:lstStyle/>
        <a:p>
          <a:endParaRPr lang="en-US"/>
        </a:p>
      </dgm:t>
    </dgm:pt>
    <dgm:pt modelId="{B64C2EAA-D6AF-44B6-85FD-0BC077C4BE86}" type="pres">
      <dgm:prSet presAssocID="{229C1685-3C33-4E89-A878-5F96A011148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FBF82E-38F6-4C4C-9A7A-A876B8A7F972}" type="pres">
      <dgm:prSet presAssocID="{899B8F92-9EF4-4E57-AFE7-887B8D946E6C}" presName="composite" presStyleCnt="0"/>
      <dgm:spPr/>
    </dgm:pt>
    <dgm:pt modelId="{730DA41E-17D8-4EFE-B427-AA1649AD0C7B}" type="pres">
      <dgm:prSet presAssocID="{899B8F92-9EF4-4E57-AFE7-887B8D946E6C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3C4525-5DD4-4D4D-8B94-958AF694B58A}" type="pres">
      <dgm:prSet presAssocID="{899B8F92-9EF4-4E57-AFE7-887B8D946E6C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65194A-F040-448A-BF37-63AFDB2EA0EB}" type="pres">
      <dgm:prSet presAssocID="{F74287FF-4732-4674-8B51-7D6A390302AF}" presName="sp" presStyleCnt="0"/>
      <dgm:spPr/>
    </dgm:pt>
    <dgm:pt modelId="{CECC132C-0F5E-48B6-85E5-69BA04C91D79}" type="pres">
      <dgm:prSet presAssocID="{AD4A6171-DD3F-4BCA-871C-5B92EC863261}" presName="composite" presStyleCnt="0"/>
      <dgm:spPr/>
    </dgm:pt>
    <dgm:pt modelId="{3616DB18-7A4E-4AE5-A524-1CF892B94961}" type="pres">
      <dgm:prSet presAssocID="{AD4A6171-DD3F-4BCA-871C-5B92EC86326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ECE638-40A0-46A0-A1DF-C43CA1CCDD23}" type="pres">
      <dgm:prSet presAssocID="{AD4A6171-DD3F-4BCA-871C-5B92EC86326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2B69D0-AAF4-4E53-9BA2-2109450EFBE5}" type="pres">
      <dgm:prSet presAssocID="{B18E5156-4907-4F2B-B6A6-A1053CC0F183}" presName="sp" presStyleCnt="0"/>
      <dgm:spPr/>
    </dgm:pt>
    <dgm:pt modelId="{09AEB155-A51A-4062-882D-E47B1E669163}" type="pres">
      <dgm:prSet presAssocID="{D08BC072-1E50-4329-8488-41F1A2E17895}" presName="composite" presStyleCnt="0"/>
      <dgm:spPr/>
    </dgm:pt>
    <dgm:pt modelId="{FECFD7C2-2772-4867-8296-14077406C77A}" type="pres">
      <dgm:prSet presAssocID="{D08BC072-1E50-4329-8488-41F1A2E1789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9E2D80-7F10-462B-8791-0D093810052E}" type="pres">
      <dgm:prSet presAssocID="{D08BC072-1E50-4329-8488-41F1A2E1789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11C44E-F9F1-4D18-A409-94B3E7FB22BF}" srcId="{229C1685-3C33-4E89-A878-5F96A011148E}" destId="{D08BC072-1E50-4329-8488-41F1A2E17895}" srcOrd="2" destOrd="0" parTransId="{EE62648D-213A-4346-8A30-6FDEA6816005}" sibTransId="{3322F8BC-4FD2-4AA0-A593-0F50C3F036B6}"/>
    <dgm:cxn modelId="{0C0288C5-B993-4CD9-A702-76B076A2D018}" srcId="{899B8F92-9EF4-4E57-AFE7-887B8D946E6C}" destId="{EAB5A13E-67E3-4E1B-BBA0-264C0F0B84AF}" srcOrd="0" destOrd="0" parTransId="{21F3FE64-176A-439C-922D-93E8F84367E3}" sibTransId="{2B8AACA0-6491-49D5-848A-F4A02A3A607F}"/>
    <dgm:cxn modelId="{75AA90D3-011A-4119-A51C-C0AFB6D128B0}" type="presOf" srcId="{769A358A-3FE0-462F-961F-66E5A97C18C2}" destId="{ECECE638-40A0-46A0-A1DF-C43CA1CCDD23}" srcOrd="0" destOrd="0" presId="urn:microsoft.com/office/officeart/2005/8/layout/chevron2"/>
    <dgm:cxn modelId="{C8678A0E-446A-4B42-9143-0FC2CD15151A}" type="presOf" srcId="{229C1685-3C33-4E89-A878-5F96A011148E}" destId="{B64C2EAA-D6AF-44B6-85FD-0BC077C4BE86}" srcOrd="0" destOrd="0" presId="urn:microsoft.com/office/officeart/2005/8/layout/chevron2"/>
    <dgm:cxn modelId="{E565006E-1167-453B-996E-B752E9111B49}" srcId="{229C1685-3C33-4E89-A878-5F96A011148E}" destId="{899B8F92-9EF4-4E57-AFE7-887B8D946E6C}" srcOrd="0" destOrd="0" parTransId="{D8212809-C034-4D51-8C6A-C28B123C871D}" sibTransId="{F74287FF-4732-4674-8B51-7D6A390302AF}"/>
    <dgm:cxn modelId="{AA89F46F-45CB-4C3B-8088-367125A335FC}" type="presOf" srcId="{D08BC072-1E50-4329-8488-41F1A2E17895}" destId="{FECFD7C2-2772-4867-8296-14077406C77A}" srcOrd="0" destOrd="0" presId="urn:microsoft.com/office/officeart/2005/8/layout/chevron2"/>
    <dgm:cxn modelId="{C69B3535-0840-45B1-A76D-8C328A3B2AFF}" type="presOf" srcId="{EAB5A13E-67E3-4E1B-BBA0-264C0F0B84AF}" destId="{8E3C4525-5DD4-4D4D-8B94-958AF694B58A}" srcOrd="0" destOrd="0" presId="urn:microsoft.com/office/officeart/2005/8/layout/chevron2"/>
    <dgm:cxn modelId="{1ADE2EF6-BA3B-407A-9B14-0183A8BF63E6}" srcId="{AD4A6171-DD3F-4BCA-871C-5B92EC863261}" destId="{769A358A-3FE0-462F-961F-66E5A97C18C2}" srcOrd="0" destOrd="0" parTransId="{37FE1F2C-56A5-46AE-893B-389C3B15EBE0}" sibTransId="{77339C47-4D01-493A-94F1-9DBA99CA1504}"/>
    <dgm:cxn modelId="{BE44F09D-E5B7-41BB-8245-3E7C4EC66D4A}" type="presOf" srcId="{8204A957-1547-46D1-B035-196CF82B91E4}" destId="{189E2D80-7F10-462B-8791-0D093810052E}" srcOrd="0" destOrd="0" presId="urn:microsoft.com/office/officeart/2005/8/layout/chevron2"/>
    <dgm:cxn modelId="{8DEE9EFF-4571-47E7-BB60-8FA0E85F0F8A}" srcId="{D08BC072-1E50-4329-8488-41F1A2E17895}" destId="{8204A957-1547-46D1-B035-196CF82B91E4}" srcOrd="0" destOrd="0" parTransId="{1856CC11-9E60-44F2-8897-9E2804748446}" sibTransId="{A403ED93-F595-4672-8A63-D3B77D0B2232}"/>
    <dgm:cxn modelId="{CBE0E947-2141-40A8-95E9-EB6244B7D317}" srcId="{229C1685-3C33-4E89-A878-5F96A011148E}" destId="{AD4A6171-DD3F-4BCA-871C-5B92EC863261}" srcOrd="1" destOrd="0" parTransId="{34DCCE92-F7AE-4FCF-A681-9B809DA4C933}" sibTransId="{B18E5156-4907-4F2B-B6A6-A1053CC0F183}"/>
    <dgm:cxn modelId="{16ECA850-5088-455B-AF3E-0AD3F18D5F7D}" type="presOf" srcId="{899B8F92-9EF4-4E57-AFE7-887B8D946E6C}" destId="{730DA41E-17D8-4EFE-B427-AA1649AD0C7B}" srcOrd="0" destOrd="0" presId="urn:microsoft.com/office/officeart/2005/8/layout/chevron2"/>
    <dgm:cxn modelId="{35D1C6F0-448E-4385-AC74-5EF6C6F6C6A5}" type="presOf" srcId="{AD4A6171-DD3F-4BCA-871C-5B92EC863261}" destId="{3616DB18-7A4E-4AE5-A524-1CF892B94961}" srcOrd="0" destOrd="0" presId="urn:microsoft.com/office/officeart/2005/8/layout/chevron2"/>
    <dgm:cxn modelId="{21B0BAD1-352E-411F-9339-423A1801D002}" type="presParOf" srcId="{B64C2EAA-D6AF-44B6-85FD-0BC077C4BE86}" destId="{44FBF82E-38F6-4C4C-9A7A-A876B8A7F972}" srcOrd="0" destOrd="0" presId="urn:microsoft.com/office/officeart/2005/8/layout/chevron2"/>
    <dgm:cxn modelId="{2DC7C6CF-D735-4E3B-AD5D-FC77AE80B249}" type="presParOf" srcId="{44FBF82E-38F6-4C4C-9A7A-A876B8A7F972}" destId="{730DA41E-17D8-4EFE-B427-AA1649AD0C7B}" srcOrd="0" destOrd="0" presId="urn:microsoft.com/office/officeart/2005/8/layout/chevron2"/>
    <dgm:cxn modelId="{DE53CDF6-FCFC-4E4A-877E-4A91EFEFD060}" type="presParOf" srcId="{44FBF82E-38F6-4C4C-9A7A-A876B8A7F972}" destId="{8E3C4525-5DD4-4D4D-8B94-958AF694B58A}" srcOrd="1" destOrd="0" presId="urn:microsoft.com/office/officeart/2005/8/layout/chevron2"/>
    <dgm:cxn modelId="{36E01469-A432-4F48-A59A-47B31F51FE6D}" type="presParOf" srcId="{B64C2EAA-D6AF-44B6-85FD-0BC077C4BE86}" destId="{B365194A-F040-448A-BF37-63AFDB2EA0EB}" srcOrd="1" destOrd="0" presId="urn:microsoft.com/office/officeart/2005/8/layout/chevron2"/>
    <dgm:cxn modelId="{96D6E702-2EA3-4F1C-ABE4-B9922B241A14}" type="presParOf" srcId="{B64C2EAA-D6AF-44B6-85FD-0BC077C4BE86}" destId="{CECC132C-0F5E-48B6-85E5-69BA04C91D79}" srcOrd="2" destOrd="0" presId="urn:microsoft.com/office/officeart/2005/8/layout/chevron2"/>
    <dgm:cxn modelId="{1782A255-BDB4-409D-B077-098A4CF3601A}" type="presParOf" srcId="{CECC132C-0F5E-48B6-85E5-69BA04C91D79}" destId="{3616DB18-7A4E-4AE5-A524-1CF892B94961}" srcOrd="0" destOrd="0" presId="urn:microsoft.com/office/officeart/2005/8/layout/chevron2"/>
    <dgm:cxn modelId="{12C27F00-9757-45F8-AEB2-45D6865CEF00}" type="presParOf" srcId="{CECC132C-0F5E-48B6-85E5-69BA04C91D79}" destId="{ECECE638-40A0-46A0-A1DF-C43CA1CCDD23}" srcOrd="1" destOrd="0" presId="urn:microsoft.com/office/officeart/2005/8/layout/chevron2"/>
    <dgm:cxn modelId="{79D2663C-9961-4498-9C84-17E0D9E65C73}" type="presParOf" srcId="{B64C2EAA-D6AF-44B6-85FD-0BC077C4BE86}" destId="{932B69D0-AAF4-4E53-9BA2-2109450EFBE5}" srcOrd="3" destOrd="0" presId="urn:microsoft.com/office/officeart/2005/8/layout/chevron2"/>
    <dgm:cxn modelId="{9044DD9C-3399-4184-9DDA-FFD5D57AF7B5}" type="presParOf" srcId="{B64C2EAA-D6AF-44B6-85FD-0BC077C4BE86}" destId="{09AEB155-A51A-4062-882D-E47B1E669163}" srcOrd="4" destOrd="0" presId="urn:microsoft.com/office/officeart/2005/8/layout/chevron2"/>
    <dgm:cxn modelId="{BC188A6A-C659-406E-BF0A-3D678339145A}" type="presParOf" srcId="{09AEB155-A51A-4062-882D-E47B1E669163}" destId="{FECFD7C2-2772-4867-8296-14077406C77A}" srcOrd="0" destOrd="0" presId="urn:microsoft.com/office/officeart/2005/8/layout/chevron2"/>
    <dgm:cxn modelId="{F1CC6073-2576-4F35-8A15-01D51CD0728C}" type="presParOf" srcId="{09AEB155-A51A-4062-882D-E47B1E669163}" destId="{189E2D80-7F10-462B-8791-0D093810052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9C1685-3C33-4E89-A878-5F96A011148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A9370C7-984D-4AF4-8555-F2AC165AE9D6}">
      <dgm:prSet phldrT="[Text]"/>
      <dgm:spPr>
        <a:solidFill>
          <a:srgbClr val="4B7B27"/>
        </a:solidFill>
        <a:ln>
          <a:solidFill>
            <a:srgbClr val="4B7B27"/>
          </a:solidFill>
        </a:ln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B8756E4D-42E5-44FA-B6D4-52DBEAE2B21D}" type="parTrans" cxnId="{1397B1A8-F2DA-4563-8BB3-214338484FAC}">
      <dgm:prSet/>
      <dgm:spPr/>
      <dgm:t>
        <a:bodyPr/>
        <a:lstStyle/>
        <a:p>
          <a:endParaRPr lang="en-US"/>
        </a:p>
      </dgm:t>
    </dgm:pt>
    <dgm:pt modelId="{4F76E2AB-4193-4611-9658-69B34BD0F902}" type="sibTrans" cxnId="{1397B1A8-F2DA-4563-8BB3-214338484FAC}">
      <dgm:prSet/>
      <dgm:spPr/>
      <dgm:t>
        <a:bodyPr/>
        <a:lstStyle/>
        <a:p>
          <a:endParaRPr lang="en-US"/>
        </a:p>
      </dgm:t>
    </dgm:pt>
    <dgm:pt modelId="{8CD3D2E0-8683-42B4-93DD-8F0B22BBB058}">
      <dgm:prSet phldrT="[Text]"/>
      <dgm:spPr>
        <a:ln>
          <a:solidFill>
            <a:srgbClr val="4B7B27"/>
          </a:solidFill>
        </a:ln>
      </dgm:spPr>
      <dgm:t>
        <a:bodyPr/>
        <a:lstStyle/>
        <a:p>
          <a:r>
            <a:rPr lang="en-US" dirty="0" smtClean="0"/>
            <a:t>Customers need zero upfront cost, have immediately positive cash flows, and have simple process</a:t>
          </a:r>
          <a:endParaRPr lang="en-US" dirty="0"/>
        </a:p>
      </dgm:t>
    </dgm:pt>
    <dgm:pt modelId="{8E8E9936-AB1F-41EA-A4A3-5F2BB0B1F476}" type="parTrans" cxnId="{CDB30F93-E76A-4607-BE76-FBEAEF07C5F0}">
      <dgm:prSet/>
      <dgm:spPr/>
      <dgm:t>
        <a:bodyPr/>
        <a:lstStyle/>
        <a:p>
          <a:endParaRPr lang="en-US"/>
        </a:p>
      </dgm:t>
    </dgm:pt>
    <dgm:pt modelId="{1AD50CD5-D1AB-4539-8E04-42450E8EBD33}" type="sibTrans" cxnId="{CDB30F93-E76A-4607-BE76-FBEAEF07C5F0}">
      <dgm:prSet/>
      <dgm:spPr/>
      <dgm:t>
        <a:bodyPr/>
        <a:lstStyle/>
        <a:p>
          <a:endParaRPr lang="en-US"/>
        </a:p>
      </dgm:t>
    </dgm:pt>
    <dgm:pt modelId="{BA59FFAC-581A-4510-9466-DA06CDEE4CCE}">
      <dgm:prSet phldrT="[Text]"/>
      <dgm:spPr>
        <a:solidFill>
          <a:srgbClr val="4B7B27"/>
        </a:solidFill>
        <a:ln>
          <a:solidFill>
            <a:srgbClr val="4B7B27"/>
          </a:solidFill>
        </a:ln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40B9C66-1A2D-4BC0-8D26-EAD5C35841AC}" type="parTrans" cxnId="{106D4B13-4FE5-4886-9F61-2DD318B0231D}">
      <dgm:prSet/>
      <dgm:spPr/>
      <dgm:t>
        <a:bodyPr/>
        <a:lstStyle/>
        <a:p>
          <a:endParaRPr lang="en-US"/>
        </a:p>
      </dgm:t>
    </dgm:pt>
    <dgm:pt modelId="{B67D5AC8-8EC1-4D5D-9C34-8F630C313AEC}" type="sibTrans" cxnId="{106D4B13-4FE5-4886-9F61-2DD318B0231D}">
      <dgm:prSet/>
      <dgm:spPr/>
      <dgm:t>
        <a:bodyPr/>
        <a:lstStyle/>
        <a:p>
          <a:endParaRPr lang="en-US"/>
        </a:p>
      </dgm:t>
    </dgm:pt>
    <dgm:pt modelId="{F581FD3B-A132-438D-A9B4-09DFB2CF24AF}">
      <dgm:prSet phldrT="[Text]"/>
      <dgm:spPr>
        <a:ln>
          <a:solidFill>
            <a:srgbClr val="4B7B27"/>
          </a:solidFill>
        </a:ln>
      </dgm:spPr>
      <dgm:t>
        <a:bodyPr/>
        <a:lstStyle/>
        <a:p>
          <a:r>
            <a:rPr lang="en-US" dirty="0" smtClean="0"/>
            <a:t>Customers need a turnkey solution that requires minimal effort</a:t>
          </a:r>
          <a:endParaRPr lang="en-US" dirty="0"/>
        </a:p>
      </dgm:t>
    </dgm:pt>
    <dgm:pt modelId="{B18D7A87-E4D9-4063-98AB-23C55AB0BF82}" type="parTrans" cxnId="{AA3C48D9-7587-4903-BA6A-ABFF0938FCAE}">
      <dgm:prSet/>
      <dgm:spPr/>
      <dgm:t>
        <a:bodyPr/>
        <a:lstStyle/>
        <a:p>
          <a:endParaRPr lang="en-US"/>
        </a:p>
      </dgm:t>
    </dgm:pt>
    <dgm:pt modelId="{841B2456-D9D9-4DFB-9E9E-60AD7A060A17}" type="sibTrans" cxnId="{AA3C48D9-7587-4903-BA6A-ABFF0938FCAE}">
      <dgm:prSet/>
      <dgm:spPr/>
      <dgm:t>
        <a:bodyPr/>
        <a:lstStyle/>
        <a:p>
          <a:endParaRPr lang="en-US"/>
        </a:p>
      </dgm:t>
    </dgm:pt>
    <dgm:pt modelId="{A42F637D-E9A9-4D55-9470-962861002768}">
      <dgm:prSet phldrT="[Text]"/>
      <dgm:spPr>
        <a:solidFill>
          <a:srgbClr val="4B7B27"/>
        </a:solidFill>
        <a:ln>
          <a:solidFill>
            <a:srgbClr val="4B7B27"/>
          </a:solidFill>
        </a:ln>
      </dgm:spPr>
      <dgm:t>
        <a:bodyPr/>
        <a:lstStyle/>
        <a:p>
          <a:endParaRPr lang="en-US" dirty="0"/>
        </a:p>
      </dgm:t>
    </dgm:pt>
    <dgm:pt modelId="{3A4D007D-F428-4F82-A5DB-69932283CA2A}" type="parTrans" cxnId="{163E8EE0-ABF6-4C93-BDDB-9B302C8DBFD5}">
      <dgm:prSet/>
      <dgm:spPr/>
      <dgm:t>
        <a:bodyPr/>
        <a:lstStyle/>
        <a:p>
          <a:endParaRPr lang="en-US"/>
        </a:p>
      </dgm:t>
    </dgm:pt>
    <dgm:pt modelId="{4D50D7BD-45BE-443F-9EAB-7B5831EDF496}" type="sibTrans" cxnId="{163E8EE0-ABF6-4C93-BDDB-9B302C8DBFD5}">
      <dgm:prSet/>
      <dgm:spPr/>
      <dgm:t>
        <a:bodyPr/>
        <a:lstStyle/>
        <a:p>
          <a:endParaRPr lang="en-US"/>
        </a:p>
      </dgm:t>
    </dgm:pt>
    <dgm:pt modelId="{F2A2597F-C62A-43F9-854A-1B746CD4F23C}">
      <dgm:prSet phldrT="[Text]"/>
      <dgm:spPr>
        <a:ln>
          <a:solidFill>
            <a:srgbClr val="4B7B27"/>
          </a:solidFill>
        </a:ln>
      </dgm:spPr>
      <dgm:t>
        <a:bodyPr/>
        <a:lstStyle/>
        <a:p>
          <a:r>
            <a:rPr lang="en-US" dirty="0" smtClean="0"/>
            <a:t>Customers need more and clearer information, and trusted, central source of information</a:t>
          </a:r>
          <a:endParaRPr lang="en-US" dirty="0"/>
        </a:p>
      </dgm:t>
    </dgm:pt>
    <dgm:pt modelId="{BA738A22-4726-472E-BC31-AB944D5B3982}" type="parTrans" cxnId="{630B5ED0-F179-4B1F-BF5D-D845C9303F46}">
      <dgm:prSet/>
      <dgm:spPr/>
      <dgm:t>
        <a:bodyPr/>
        <a:lstStyle/>
        <a:p>
          <a:endParaRPr lang="en-US"/>
        </a:p>
      </dgm:t>
    </dgm:pt>
    <dgm:pt modelId="{86855893-00FA-419C-83CB-BC2D2A7AB249}" type="sibTrans" cxnId="{630B5ED0-F179-4B1F-BF5D-D845C9303F46}">
      <dgm:prSet/>
      <dgm:spPr/>
      <dgm:t>
        <a:bodyPr/>
        <a:lstStyle/>
        <a:p>
          <a:endParaRPr lang="en-US"/>
        </a:p>
      </dgm:t>
    </dgm:pt>
    <dgm:pt modelId="{B64C2EAA-D6AF-44B6-85FD-0BC077C4BE86}" type="pres">
      <dgm:prSet presAssocID="{229C1685-3C33-4E89-A878-5F96A011148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28CC31-E931-48E4-AA11-FBFF7345CAA9}" type="pres">
      <dgm:prSet presAssocID="{EA9370C7-984D-4AF4-8555-F2AC165AE9D6}" presName="composite" presStyleCnt="0"/>
      <dgm:spPr/>
    </dgm:pt>
    <dgm:pt modelId="{88B2DC10-00F9-4F71-BCF4-DA59A32D8B6A}" type="pres">
      <dgm:prSet presAssocID="{EA9370C7-984D-4AF4-8555-F2AC165AE9D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EAE096-669A-4D2C-BCB7-1EF625C2E31C}" type="pres">
      <dgm:prSet presAssocID="{EA9370C7-984D-4AF4-8555-F2AC165AE9D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5CF4F2-1E2E-446D-9550-1E2418207A76}" type="pres">
      <dgm:prSet presAssocID="{4F76E2AB-4193-4611-9658-69B34BD0F902}" presName="sp" presStyleCnt="0"/>
      <dgm:spPr/>
    </dgm:pt>
    <dgm:pt modelId="{B13594AB-DD74-4119-9706-3BFF51D72E82}" type="pres">
      <dgm:prSet presAssocID="{BA59FFAC-581A-4510-9466-DA06CDEE4CCE}" presName="composite" presStyleCnt="0"/>
      <dgm:spPr/>
    </dgm:pt>
    <dgm:pt modelId="{996039FA-D3BE-434E-AB80-98D18FA3CC24}" type="pres">
      <dgm:prSet presAssocID="{BA59FFAC-581A-4510-9466-DA06CDEE4CC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17480F-ED1F-42B1-8142-8FE0DCE2B757}" type="pres">
      <dgm:prSet presAssocID="{BA59FFAC-581A-4510-9466-DA06CDEE4CC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D0ACBE-D230-46FE-B52F-329C3DEE014A}" type="pres">
      <dgm:prSet presAssocID="{B67D5AC8-8EC1-4D5D-9C34-8F630C313AEC}" presName="sp" presStyleCnt="0"/>
      <dgm:spPr/>
    </dgm:pt>
    <dgm:pt modelId="{A82D72A8-68E8-4C4C-B778-ED49F7FA5397}" type="pres">
      <dgm:prSet presAssocID="{A42F637D-E9A9-4D55-9470-962861002768}" presName="composite" presStyleCnt="0"/>
      <dgm:spPr/>
    </dgm:pt>
    <dgm:pt modelId="{F99023A4-DEDB-4532-A83B-663EAA843486}" type="pres">
      <dgm:prSet presAssocID="{A42F637D-E9A9-4D55-9470-96286100276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E203BB-4B04-4435-951C-C7D041B1FD40}" type="pres">
      <dgm:prSet presAssocID="{A42F637D-E9A9-4D55-9470-962861002768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0B5ED0-F179-4B1F-BF5D-D845C9303F46}" srcId="{BA59FFAC-581A-4510-9466-DA06CDEE4CCE}" destId="{F2A2597F-C62A-43F9-854A-1B746CD4F23C}" srcOrd="0" destOrd="0" parTransId="{BA738A22-4726-472E-BC31-AB944D5B3982}" sibTransId="{86855893-00FA-419C-83CB-BC2D2A7AB249}"/>
    <dgm:cxn modelId="{AE2BDEA2-8DD8-4CBE-8A77-E2F7FDF2A7C4}" type="presOf" srcId="{A42F637D-E9A9-4D55-9470-962861002768}" destId="{F99023A4-DEDB-4532-A83B-663EAA843486}" srcOrd="0" destOrd="0" presId="urn:microsoft.com/office/officeart/2005/8/layout/chevron2"/>
    <dgm:cxn modelId="{106D4B13-4FE5-4886-9F61-2DD318B0231D}" srcId="{229C1685-3C33-4E89-A878-5F96A011148E}" destId="{BA59FFAC-581A-4510-9466-DA06CDEE4CCE}" srcOrd="1" destOrd="0" parTransId="{440B9C66-1A2D-4BC0-8D26-EAD5C35841AC}" sibTransId="{B67D5AC8-8EC1-4D5D-9C34-8F630C313AEC}"/>
    <dgm:cxn modelId="{1397B1A8-F2DA-4563-8BB3-214338484FAC}" srcId="{229C1685-3C33-4E89-A878-5F96A011148E}" destId="{EA9370C7-984D-4AF4-8555-F2AC165AE9D6}" srcOrd="0" destOrd="0" parTransId="{B8756E4D-42E5-44FA-B6D4-52DBEAE2B21D}" sibTransId="{4F76E2AB-4193-4611-9658-69B34BD0F902}"/>
    <dgm:cxn modelId="{CDB30F93-E76A-4607-BE76-FBEAEF07C5F0}" srcId="{EA9370C7-984D-4AF4-8555-F2AC165AE9D6}" destId="{8CD3D2E0-8683-42B4-93DD-8F0B22BBB058}" srcOrd="0" destOrd="0" parTransId="{8E8E9936-AB1F-41EA-A4A3-5F2BB0B1F476}" sibTransId="{1AD50CD5-D1AB-4539-8E04-42450E8EBD33}"/>
    <dgm:cxn modelId="{923F1E29-75AB-476B-A9F2-03A4EF103D27}" type="presOf" srcId="{229C1685-3C33-4E89-A878-5F96A011148E}" destId="{B64C2EAA-D6AF-44B6-85FD-0BC077C4BE86}" srcOrd="0" destOrd="0" presId="urn:microsoft.com/office/officeart/2005/8/layout/chevron2"/>
    <dgm:cxn modelId="{163E8EE0-ABF6-4C93-BDDB-9B302C8DBFD5}" srcId="{229C1685-3C33-4E89-A878-5F96A011148E}" destId="{A42F637D-E9A9-4D55-9470-962861002768}" srcOrd="2" destOrd="0" parTransId="{3A4D007D-F428-4F82-A5DB-69932283CA2A}" sibTransId="{4D50D7BD-45BE-443F-9EAB-7B5831EDF496}"/>
    <dgm:cxn modelId="{3B55057A-098D-43CA-9C43-CA209D1F067F}" type="presOf" srcId="{F2A2597F-C62A-43F9-854A-1B746CD4F23C}" destId="{8417480F-ED1F-42B1-8142-8FE0DCE2B757}" srcOrd="0" destOrd="0" presId="urn:microsoft.com/office/officeart/2005/8/layout/chevron2"/>
    <dgm:cxn modelId="{E3A68167-03E3-45B5-AC2F-2EFD8D68963F}" type="presOf" srcId="{F581FD3B-A132-438D-A9B4-09DFB2CF24AF}" destId="{34E203BB-4B04-4435-951C-C7D041B1FD40}" srcOrd="0" destOrd="0" presId="urn:microsoft.com/office/officeart/2005/8/layout/chevron2"/>
    <dgm:cxn modelId="{AA3C48D9-7587-4903-BA6A-ABFF0938FCAE}" srcId="{A42F637D-E9A9-4D55-9470-962861002768}" destId="{F581FD3B-A132-438D-A9B4-09DFB2CF24AF}" srcOrd="0" destOrd="0" parTransId="{B18D7A87-E4D9-4063-98AB-23C55AB0BF82}" sibTransId="{841B2456-D9D9-4DFB-9E9E-60AD7A060A17}"/>
    <dgm:cxn modelId="{AAF05785-1760-46E4-BB9D-CAE0429812C4}" type="presOf" srcId="{EA9370C7-984D-4AF4-8555-F2AC165AE9D6}" destId="{88B2DC10-00F9-4F71-BCF4-DA59A32D8B6A}" srcOrd="0" destOrd="0" presId="urn:microsoft.com/office/officeart/2005/8/layout/chevron2"/>
    <dgm:cxn modelId="{8A320E9A-7580-4035-9576-0F22D556A091}" type="presOf" srcId="{BA59FFAC-581A-4510-9466-DA06CDEE4CCE}" destId="{996039FA-D3BE-434E-AB80-98D18FA3CC24}" srcOrd="0" destOrd="0" presId="urn:microsoft.com/office/officeart/2005/8/layout/chevron2"/>
    <dgm:cxn modelId="{DFB6F8AE-3A61-4988-8B22-2DB8FCB2CD4F}" type="presOf" srcId="{8CD3D2E0-8683-42B4-93DD-8F0B22BBB058}" destId="{95EAE096-669A-4D2C-BCB7-1EF625C2E31C}" srcOrd="0" destOrd="0" presId="urn:microsoft.com/office/officeart/2005/8/layout/chevron2"/>
    <dgm:cxn modelId="{79E01946-195A-4729-AD6A-FAC6A289C28A}" type="presParOf" srcId="{B64C2EAA-D6AF-44B6-85FD-0BC077C4BE86}" destId="{CB28CC31-E931-48E4-AA11-FBFF7345CAA9}" srcOrd="0" destOrd="0" presId="urn:microsoft.com/office/officeart/2005/8/layout/chevron2"/>
    <dgm:cxn modelId="{4EE6C8DF-7AE0-43B6-BA7B-9EF9D30A155F}" type="presParOf" srcId="{CB28CC31-E931-48E4-AA11-FBFF7345CAA9}" destId="{88B2DC10-00F9-4F71-BCF4-DA59A32D8B6A}" srcOrd="0" destOrd="0" presId="urn:microsoft.com/office/officeart/2005/8/layout/chevron2"/>
    <dgm:cxn modelId="{0E805B1F-FFA0-4936-A833-99F0E5BCEDB9}" type="presParOf" srcId="{CB28CC31-E931-48E4-AA11-FBFF7345CAA9}" destId="{95EAE096-669A-4D2C-BCB7-1EF625C2E31C}" srcOrd="1" destOrd="0" presId="urn:microsoft.com/office/officeart/2005/8/layout/chevron2"/>
    <dgm:cxn modelId="{D713F6F1-0058-450B-B355-AC7653BB2F7A}" type="presParOf" srcId="{B64C2EAA-D6AF-44B6-85FD-0BC077C4BE86}" destId="{765CF4F2-1E2E-446D-9550-1E2418207A76}" srcOrd="1" destOrd="0" presId="urn:microsoft.com/office/officeart/2005/8/layout/chevron2"/>
    <dgm:cxn modelId="{7D009F3F-24DF-4A53-B3E0-2B0B58E66620}" type="presParOf" srcId="{B64C2EAA-D6AF-44B6-85FD-0BC077C4BE86}" destId="{B13594AB-DD74-4119-9706-3BFF51D72E82}" srcOrd="2" destOrd="0" presId="urn:microsoft.com/office/officeart/2005/8/layout/chevron2"/>
    <dgm:cxn modelId="{6093B824-20C6-473E-A9C7-953257157EE5}" type="presParOf" srcId="{B13594AB-DD74-4119-9706-3BFF51D72E82}" destId="{996039FA-D3BE-434E-AB80-98D18FA3CC24}" srcOrd="0" destOrd="0" presId="urn:microsoft.com/office/officeart/2005/8/layout/chevron2"/>
    <dgm:cxn modelId="{3B1DDDC6-E548-429F-BB4F-9AEE3418065A}" type="presParOf" srcId="{B13594AB-DD74-4119-9706-3BFF51D72E82}" destId="{8417480F-ED1F-42B1-8142-8FE0DCE2B757}" srcOrd="1" destOrd="0" presId="urn:microsoft.com/office/officeart/2005/8/layout/chevron2"/>
    <dgm:cxn modelId="{B523D1A2-5CED-49BE-914C-D6FA4AE7AA51}" type="presParOf" srcId="{B64C2EAA-D6AF-44B6-85FD-0BC077C4BE86}" destId="{02D0ACBE-D230-46FE-B52F-329C3DEE014A}" srcOrd="3" destOrd="0" presId="urn:microsoft.com/office/officeart/2005/8/layout/chevron2"/>
    <dgm:cxn modelId="{C186997A-04DC-4F2A-A09D-B975DF4C2552}" type="presParOf" srcId="{B64C2EAA-D6AF-44B6-85FD-0BC077C4BE86}" destId="{A82D72A8-68E8-4C4C-B778-ED49F7FA5397}" srcOrd="4" destOrd="0" presId="urn:microsoft.com/office/officeart/2005/8/layout/chevron2"/>
    <dgm:cxn modelId="{E4C7B33B-4297-4EFA-BB04-E89CDB153C64}" type="presParOf" srcId="{A82D72A8-68E8-4C4C-B778-ED49F7FA5397}" destId="{F99023A4-DEDB-4532-A83B-663EAA843486}" srcOrd="0" destOrd="0" presId="urn:microsoft.com/office/officeart/2005/8/layout/chevron2"/>
    <dgm:cxn modelId="{5B650E37-0254-4699-85F9-66BFDA8FB317}" type="presParOf" srcId="{A82D72A8-68E8-4C4C-B778-ED49F7FA5397}" destId="{34E203BB-4B04-4435-951C-C7D041B1FD4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0DA41E-17D8-4EFE-B427-AA1649AD0C7B}">
      <dsp:nvSpPr>
        <dsp:cNvPr id="0" name=""/>
        <dsp:cNvSpPr/>
      </dsp:nvSpPr>
      <dsp:spPr>
        <a:xfrm rot="5400000">
          <a:off x="-117744" y="118763"/>
          <a:ext cx="784960" cy="549472"/>
        </a:xfrm>
        <a:prstGeom prst="chevron">
          <a:avLst/>
        </a:prstGeom>
        <a:solidFill>
          <a:srgbClr val="4B7B27"/>
        </a:solidFill>
        <a:ln w="15875" cap="flat" cmpd="sng" algn="ctr">
          <a:solidFill>
            <a:srgbClr val="4B7B2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 </a:t>
          </a:r>
          <a:endParaRPr lang="en-US" sz="1500" kern="1200" dirty="0"/>
        </a:p>
      </dsp:txBody>
      <dsp:txXfrm rot="-5400000">
        <a:off x="0" y="275755"/>
        <a:ext cx="549472" cy="235488"/>
      </dsp:txXfrm>
    </dsp:sp>
    <dsp:sp modelId="{8E3C4525-5DD4-4D4D-8B94-958AF694B58A}">
      <dsp:nvSpPr>
        <dsp:cNvPr id="0" name=""/>
        <dsp:cNvSpPr/>
      </dsp:nvSpPr>
      <dsp:spPr>
        <a:xfrm rot="5400000">
          <a:off x="4301111" y="-3750619"/>
          <a:ext cx="510224" cy="8013502"/>
        </a:xfrm>
        <a:prstGeom prst="round2SameRect">
          <a:avLst/>
        </a:prstGeom>
        <a:noFill/>
        <a:ln w="15875" cap="flat" cmpd="sng" algn="ctr">
          <a:solidFill>
            <a:srgbClr val="4B7B2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Lots of incentives, limited financing options with variety of terms/structures, few lenders willing to include savings in the underwriting process</a:t>
          </a:r>
          <a:endParaRPr lang="en-US" sz="1500" kern="1200" dirty="0"/>
        </a:p>
      </dsp:txBody>
      <dsp:txXfrm rot="-5400000">
        <a:off x="549473" y="25926"/>
        <a:ext cx="7988595" cy="460410"/>
      </dsp:txXfrm>
    </dsp:sp>
    <dsp:sp modelId="{3616DB18-7A4E-4AE5-A524-1CF892B94961}">
      <dsp:nvSpPr>
        <dsp:cNvPr id="0" name=""/>
        <dsp:cNvSpPr/>
      </dsp:nvSpPr>
      <dsp:spPr>
        <a:xfrm rot="5400000">
          <a:off x="-117744" y="738882"/>
          <a:ext cx="784960" cy="549472"/>
        </a:xfrm>
        <a:prstGeom prst="chevron">
          <a:avLst/>
        </a:prstGeom>
        <a:solidFill>
          <a:srgbClr val="4B7B27"/>
        </a:solidFill>
        <a:ln w="15875" cap="flat" cmpd="sng" algn="ctr">
          <a:solidFill>
            <a:srgbClr val="4B7B2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 rot="-5400000">
        <a:off x="0" y="895874"/>
        <a:ext cx="549472" cy="235488"/>
      </dsp:txXfrm>
    </dsp:sp>
    <dsp:sp modelId="{ECECE638-40A0-46A0-A1DF-C43CA1CCDD23}">
      <dsp:nvSpPr>
        <dsp:cNvPr id="0" name=""/>
        <dsp:cNvSpPr/>
      </dsp:nvSpPr>
      <dsp:spPr>
        <a:xfrm rot="5400000">
          <a:off x="4301111" y="-3130500"/>
          <a:ext cx="510224" cy="8013502"/>
        </a:xfrm>
        <a:prstGeom prst="round2SameRect">
          <a:avLst/>
        </a:prstGeom>
        <a:noFill/>
        <a:ln w="15875" cap="flat" cmpd="sng" algn="ctr">
          <a:solidFill>
            <a:srgbClr val="4B7B2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Need for expertise/clarity to navigate deal complexity, financing options, understand impact on customer cash flows and building value/NOI</a:t>
          </a:r>
          <a:endParaRPr lang="en-US" sz="1500" kern="1200" dirty="0"/>
        </a:p>
      </dsp:txBody>
      <dsp:txXfrm rot="-5400000">
        <a:off x="549473" y="646045"/>
        <a:ext cx="7988595" cy="460410"/>
      </dsp:txXfrm>
    </dsp:sp>
    <dsp:sp modelId="{FECFD7C2-2772-4867-8296-14077406C77A}">
      <dsp:nvSpPr>
        <dsp:cNvPr id="0" name=""/>
        <dsp:cNvSpPr/>
      </dsp:nvSpPr>
      <dsp:spPr>
        <a:xfrm rot="5400000">
          <a:off x="-117744" y="1359001"/>
          <a:ext cx="784960" cy="549472"/>
        </a:xfrm>
        <a:prstGeom prst="chevron">
          <a:avLst/>
        </a:prstGeom>
        <a:solidFill>
          <a:srgbClr val="4B7B27"/>
        </a:solidFill>
        <a:ln w="15875" cap="flat" cmpd="sng" algn="ctr">
          <a:solidFill>
            <a:srgbClr val="4B7B2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 rot="-5400000">
        <a:off x="0" y="1515993"/>
        <a:ext cx="549472" cy="235488"/>
      </dsp:txXfrm>
    </dsp:sp>
    <dsp:sp modelId="{189E2D80-7F10-462B-8791-0D093810052E}">
      <dsp:nvSpPr>
        <dsp:cNvPr id="0" name=""/>
        <dsp:cNvSpPr/>
      </dsp:nvSpPr>
      <dsp:spPr>
        <a:xfrm rot="5400000">
          <a:off x="4301111" y="-2510381"/>
          <a:ext cx="510224" cy="8013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4B7B2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Lenders </a:t>
          </a:r>
          <a:r>
            <a:rPr lang="en-US" sz="1500" kern="1200" baseline="0" dirty="0" smtClean="0"/>
            <a:t>want to see credit enhancements, savings guarantees, or co-investment strategies that de-risk investments and make the process easier for them</a:t>
          </a:r>
          <a:endParaRPr lang="en-US" sz="1500" kern="1200" dirty="0"/>
        </a:p>
      </dsp:txBody>
      <dsp:txXfrm rot="-5400000">
        <a:off x="549473" y="1266164"/>
        <a:ext cx="7988595" cy="4604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B2DC10-00F9-4F71-BCF4-DA59A32D8B6A}">
      <dsp:nvSpPr>
        <dsp:cNvPr id="0" name=""/>
        <dsp:cNvSpPr/>
      </dsp:nvSpPr>
      <dsp:spPr>
        <a:xfrm rot="5400000">
          <a:off x="-115070" y="116066"/>
          <a:ext cx="767134" cy="536994"/>
        </a:xfrm>
        <a:prstGeom prst="chevron">
          <a:avLst/>
        </a:prstGeom>
        <a:solidFill>
          <a:srgbClr val="4B7B27"/>
        </a:solidFill>
        <a:ln w="15875" cap="flat" cmpd="sng" algn="ctr">
          <a:solidFill>
            <a:srgbClr val="4B7B2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 </a:t>
          </a:r>
          <a:endParaRPr lang="en-US" sz="1500" kern="1200" dirty="0"/>
        </a:p>
      </dsp:txBody>
      <dsp:txXfrm rot="-5400000">
        <a:off x="0" y="269493"/>
        <a:ext cx="536994" cy="230140"/>
      </dsp:txXfrm>
    </dsp:sp>
    <dsp:sp modelId="{95EAE096-669A-4D2C-BCB7-1EF625C2E31C}">
      <dsp:nvSpPr>
        <dsp:cNvPr id="0" name=""/>
        <dsp:cNvSpPr/>
      </dsp:nvSpPr>
      <dsp:spPr>
        <a:xfrm rot="5400000">
          <a:off x="4300665" y="-3762675"/>
          <a:ext cx="498637" cy="80259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4B7B2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Customers need zero upfront cost, have immediately positive cash flows, and have simple process</a:t>
          </a:r>
          <a:endParaRPr lang="en-US" sz="1500" kern="1200" dirty="0"/>
        </a:p>
      </dsp:txBody>
      <dsp:txXfrm rot="-5400000">
        <a:off x="536994" y="25337"/>
        <a:ext cx="8001639" cy="449955"/>
      </dsp:txXfrm>
    </dsp:sp>
    <dsp:sp modelId="{996039FA-D3BE-434E-AB80-98D18FA3CC24}">
      <dsp:nvSpPr>
        <dsp:cNvPr id="0" name=""/>
        <dsp:cNvSpPr/>
      </dsp:nvSpPr>
      <dsp:spPr>
        <a:xfrm rot="5400000">
          <a:off x="-115070" y="722102"/>
          <a:ext cx="767134" cy="536994"/>
        </a:xfrm>
        <a:prstGeom prst="chevron">
          <a:avLst/>
        </a:prstGeom>
        <a:solidFill>
          <a:srgbClr val="4B7B27"/>
        </a:solidFill>
        <a:ln w="15875" cap="flat" cmpd="sng" algn="ctr">
          <a:solidFill>
            <a:srgbClr val="4B7B2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 </a:t>
          </a:r>
          <a:endParaRPr lang="en-US" sz="1500" kern="1200" dirty="0"/>
        </a:p>
      </dsp:txBody>
      <dsp:txXfrm rot="-5400000">
        <a:off x="0" y="875529"/>
        <a:ext cx="536994" cy="230140"/>
      </dsp:txXfrm>
    </dsp:sp>
    <dsp:sp modelId="{8417480F-ED1F-42B1-8142-8FE0DCE2B757}">
      <dsp:nvSpPr>
        <dsp:cNvPr id="0" name=""/>
        <dsp:cNvSpPr/>
      </dsp:nvSpPr>
      <dsp:spPr>
        <a:xfrm rot="5400000">
          <a:off x="4300665" y="-3156638"/>
          <a:ext cx="498637" cy="80259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4B7B2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Customers need more and clearer information, and trusted, central source of information</a:t>
          </a:r>
          <a:endParaRPr lang="en-US" sz="1500" kern="1200" dirty="0"/>
        </a:p>
      </dsp:txBody>
      <dsp:txXfrm rot="-5400000">
        <a:off x="536994" y="631374"/>
        <a:ext cx="8001639" cy="449955"/>
      </dsp:txXfrm>
    </dsp:sp>
    <dsp:sp modelId="{F99023A4-DEDB-4532-A83B-663EAA843486}">
      <dsp:nvSpPr>
        <dsp:cNvPr id="0" name=""/>
        <dsp:cNvSpPr/>
      </dsp:nvSpPr>
      <dsp:spPr>
        <a:xfrm rot="5400000">
          <a:off x="-115070" y="1328139"/>
          <a:ext cx="767134" cy="536994"/>
        </a:xfrm>
        <a:prstGeom prst="chevron">
          <a:avLst/>
        </a:prstGeom>
        <a:solidFill>
          <a:srgbClr val="4B7B27"/>
        </a:solidFill>
        <a:ln w="15875" cap="flat" cmpd="sng" algn="ctr">
          <a:solidFill>
            <a:srgbClr val="4B7B2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 rot="-5400000">
        <a:off x="0" y="1481566"/>
        <a:ext cx="536994" cy="230140"/>
      </dsp:txXfrm>
    </dsp:sp>
    <dsp:sp modelId="{34E203BB-4B04-4435-951C-C7D041B1FD40}">
      <dsp:nvSpPr>
        <dsp:cNvPr id="0" name=""/>
        <dsp:cNvSpPr/>
      </dsp:nvSpPr>
      <dsp:spPr>
        <a:xfrm rot="5400000">
          <a:off x="4300665" y="-2550602"/>
          <a:ext cx="498637" cy="80259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4B7B2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Customers need a turnkey solution that requires minimal effort</a:t>
          </a:r>
          <a:endParaRPr lang="en-US" sz="1500" kern="1200" dirty="0"/>
        </a:p>
      </dsp:txBody>
      <dsp:txXfrm rot="-5400000">
        <a:off x="536994" y="1237410"/>
        <a:ext cx="8001639" cy="4499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63CD958-F6BA-4057-8C5E-217DAA1879DE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B339A1-1EFF-452A-B725-440A44031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68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B339A1-1EFF-452A-B725-440A440316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789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756204" cy="4726552"/>
          </a:xfrm>
        </p:spPr>
        <p:txBody>
          <a:bodyPr/>
          <a:lstStyle/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B339A1-1EFF-452A-B725-440A440316E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56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0FA0E-F95F-4F21-9D80-4B07E0C2286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147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1"/>
            <a:ext cx="5608320" cy="4557219"/>
          </a:xfrm>
        </p:spPr>
        <p:txBody>
          <a:bodyPr/>
          <a:lstStyle/>
          <a:p>
            <a:pPr lvl="0"/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0FA0E-F95F-4F21-9D80-4B07E0C2286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250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1"/>
            <a:ext cx="5756204" cy="4523353"/>
          </a:xfrm>
        </p:spPr>
        <p:txBody>
          <a:bodyPr/>
          <a:lstStyle/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B339A1-1EFF-452A-B725-440A440316E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769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E6F26-B633-47E4-B6E0-E75A5A5A0C2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259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74175-6FEF-4AFC-BAFE-5D45B7D4BA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063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Montgomery County strives to be a leader in implementing</a:t>
            </a:r>
            <a:r>
              <a:rPr lang="en-US" baseline="0" dirty="0" smtClean="0"/>
              <a:t> policies and programs that support energy efficiency and clean energy, particularly in our business sector.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2009, we set a Greenhouse Gas Reduction Goal, and noted that a full 1/3 of our emissions come from our commercial building sector.  This presents a ripe opportunity to help our businesses and building owners increase their performance and bottom line.</a:t>
            </a:r>
          </a:p>
          <a:p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To that end, we have passed a commercial building benchmarking law, requiring building owners to report energy data to the county for disclosure. 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We have also launched a commercial PACE financing program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We provide generous tax credits for new construction that meets varying levels of LEED certification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And we work to support utility energy efficiency programs</a:t>
            </a:r>
          </a:p>
          <a:p>
            <a:endParaRPr lang="en-US" baseline="0" dirty="0" smtClean="0"/>
          </a:p>
          <a:p>
            <a:r>
              <a:rPr lang="en-US" baseline="0" dirty="0" smtClean="0"/>
              <a:t>Our latest endeavor is to establish a local green bank, in order to use limited public-purpose funds to leverage private capital to advance energy efficiency and clean energy in the county.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74175-6FEF-4AFC-BAFE-5D45B7D4BA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263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81163" y="785813"/>
            <a:ext cx="3495675" cy="26225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3902529"/>
            <a:ext cx="5486400" cy="4231821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/>
              <a:t>The opportunity we face is significant: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Green</a:t>
            </a:r>
            <a:r>
              <a:rPr lang="en-US" baseline="0" dirty="0" smtClean="0"/>
              <a:t> Banks are established primarily on a state level, but they all generally do the same thing.  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Leverage private dollars with public-purpose dollars</a:t>
            </a:r>
          </a:p>
          <a:p>
            <a:pPr lvl="1">
              <a:buFontTx/>
              <a:buChar char="-"/>
            </a:pPr>
            <a:r>
              <a:rPr lang="en-US" dirty="0" smtClean="0"/>
              <a:t>Connecticut approaching 10:1 leverage ratio and $670MM in investment</a:t>
            </a:r>
          </a:p>
          <a:p>
            <a:pPr lvl="1">
              <a:buFontTx/>
              <a:buChar char="-"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smtClean="0"/>
              <a:t>Address market gaps across all sectors: Residential, Commercial &amp; Industrial, Multifamily, Low Income, MUSH Market, Distributed Generation and Grid 2.0, Storage, Alternative Fuel Vehicles…expand into Water and Resiliency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Provide standardization: Work with lending stakeholders to build knowledge base and data around energy investments – Data collection, Aggregate Marketing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Support demand and build volume: Combine non-financial technical assistance with tailored financial solutions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Reduce risk through innovative financing: Credit Support, Co-Investment, Warehousing, Subordinated Debt, Guarantees/Loan Loss Reserves, Securitization</a:t>
            </a:r>
          </a:p>
          <a:p>
            <a:pPr lvl="1">
              <a:buFontTx/>
              <a:buChar char="-"/>
            </a:pPr>
            <a:endParaRPr lang="en-US" dirty="0" smtClean="0"/>
          </a:p>
          <a:p>
            <a:pPr lvl="1">
              <a:buFontTx/>
              <a:buChar char="-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74175-6FEF-4AFC-BAFE-5D45B7D4BA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14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that end, Montgomery</a:t>
            </a:r>
            <a:r>
              <a:rPr lang="en-US" baseline="0" dirty="0" smtClean="0"/>
              <a:t> County passed legislation last summer to establish a Green Bank – the nation’s first local institution, explicitly designed to spur private investment in clean energy deployment.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are grateful for the generous support of the Coalition for Green Capital – they are providing market research, assistance in developing our governance documents and incorporating the nonprofit, as well as advising fundraising.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of today, we are wrapping up the work group process, recruiting our initial board of directors, and going through incorporation and bylaw development.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74175-6FEF-4AFC-BAFE-5D45B7D4BA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87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74175-6FEF-4AFC-BAFE-5D45B7D4BA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46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According to our Market Assessment study done by the Coalition</a:t>
            </a:r>
            <a:r>
              <a:rPr lang="en-US" baseline="0" dirty="0" smtClean="0"/>
              <a:t> for Green Capital, a nonprofit providing us support for our Green Bank implementation, the County has $2.7 billion worth of clean energy potential.  This is primarily in solar and efficiency.  This data takes into account what’s been done already, what is cost-effective considering existing programs, and what is technically possible.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 program can provide that amount of capital, and we can’t expect our building owners to make that level of investment from their own capital improvement budgets.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Rather, we need to facilitate the entry of private investment into this market.  These numbers represent a huge opportunity for the investment community, and while </a:t>
            </a:r>
            <a:r>
              <a:rPr lang="en-US" i="1" baseline="0" dirty="0" smtClean="0"/>
              <a:t>we</a:t>
            </a:r>
            <a:r>
              <a:rPr lang="en-US" i="0" baseline="0" dirty="0" smtClean="0"/>
              <a:t> know these types of projects are smart investments, much work remains to convince the broader conventional lending industry of that.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74175-6FEF-4AFC-BAFE-5D45B7D4BA2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4469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According to our Market Assessment study done by the Coalition</a:t>
            </a:r>
            <a:r>
              <a:rPr lang="en-US" baseline="0" dirty="0" smtClean="0"/>
              <a:t> for Green Capital, a nonprofit providing us support for our Green Bank implementation, the County has $2.7 billion worth of clean energy potential.  This is primarily in solar and efficiency.  This data takes into account what’s been done already, what is cost-effective considering existing programs, and what is technically possible.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 program can provide that amount of capital, and we can’t expect our building owners to make that level of investment from their own capital improvement budgets.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Rather, we need to facilitate the entry of private investment into this market.  These numbers represent a huge opportunity for the investment community, and while </a:t>
            </a:r>
            <a:r>
              <a:rPr lang="en-US" i="1" baseline="0" dirty="0" smtClean="0"/>
              <a:t>we</a:t>
            </a:r>
            <a:r>
              <a:rPr lang="en-US" i="0" baseline="0" dirty="0" smtClean="0"/>
              <a:t> know these types of projects are smart investments, much work remains to convince the broader conventional lending industry of that.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74175-6FEF-4AFC-BAFE-5D45B7D4BA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564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25675" y="917575"/>
            <a:ext cx="2406650" cy="1806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3164037"/>
            <a:ext cx="5486400" cy="4970313"/>
          </a:xfrm>
        </p:spPr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74175-6FEF-4AFC-BAFE-5D45B7D4BA2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8263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25675" y="917575"/>
            <a:ext cx="2406650" cy="1806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3164037"/>
            <a:ext cx="5486400" cy="4970313"/>
          </a:xfrm>
        </p:spPr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74175-6FEF-4AFC-BAFE-5D45B7D4BA2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1186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7C315E-6869-47EA-B4A9-4DE5B1BED89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1520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AAAA-DA94-4B48-BF5F-CE72C09C84E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480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556D1-2922-3B42-8C12-801C5E95ED6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6871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AAAA-DA94-4B48-BF5F-CE72C09C84E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5766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AAAA-DA94-4B48-BF5F-CE72C09C84E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8354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556D1-2922-3B42-8C12-801C5E95ED6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45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957D-E3DA-4203-832E-8A1CF10644AC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0383-34C4-48E5-BADA-77B20207B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510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957D-E3DA-4203-832E-8A1CF10644AC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0383-34C4-48E5-BADA-77B20207B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480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957D-E3DA-4203-832E-8A1CF10644AC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0383-34C4-48E5-BADA-77B20207B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337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957D-E3DA-4203-832E-8A1CF10644AC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0383-34C4-48E5-BADA-77B20207B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14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957D-E3DA-4203-832E-8A1CF10644AC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0383-34C4-48E5-BADA-77B20207B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020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957D-E3DA-4203-832E-8A1CF10644AC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0383-34C4-48E5-BADA-77B20207B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60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957D-E3DA-4203-832E-8A1CF10644AC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0383-34C4-48E5-BADA-77B20207B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957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957D-E3DA-4203-832E-8A1CF10644AC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0383-34C4-48E5-BADA-77B20207B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440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957D-E3DA-4203-832E-8A1CF10644AC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0383-34C4-48E5-BADA-77B20207B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608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957D-E3DA-4203-832E-8A1CF10644AC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0383-34C4-48E5-BADA-77B20207B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413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957D-E3DA-4203-832E-8A1CF10644AC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F0383-34C4-48E5-BADA-77B20207B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76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3657600"/>
          </a:xfrm>
          <a:prstGeom prst="rect">
            <a:avLst/>
          </a:prstGeom>
          <a:solidFill>
            <a:srgbClr val="00528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2F2B20"/>
              </a:solidFill>
              <a:latin typeface="Arial" charset="0"/>
            </a:endParaRP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7200" y="990600"/>
            <a:ext cx="8229600" cy="2667000"/>
          </a:xfrm>
        </p:spPr>
        <p:txBody>
          <a:bodyPr bIns="228600" anchor="ctr"/>
          <a:lstStyle>
            <a:lvl1pPr algn="ctr"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657600"/>
            <a:ext cx="8229600" cy="1524000"/>
          </a:xfrm>
        </p:spPr>
        <p:txBody>
          <a:bodyPr lIns="100584" tIns="182880"/>
          <a:lstStyle>
            <a:lvl1pPr marL="0" indent="0" algn="ctr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  <a:defRPr sz="2400">
                <a:solidFill>
                  <a:srgbClr val="5B5C5E"/>
                </a:solidFill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195" name="Picture 3" descr="Fema logo RGB for Risk MAP revers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051" y="352425"/>
            <a:ext cx="1773238" cy="6302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0704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469" y="1301752"/>
            <a:ext cx="8229600" cy="493871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04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3027"/>
            <a:ext cx="4038600" cy="4938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43027"/>
            <a:ext cx="4038600" cy="4938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49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402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20325" y="76200"/>
            <a:ext cx="82296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1246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248400"/>
          </a:xfrm>
          <a:prstGeom prst="rect">
            <a:avLst/>
          </a:prstGeom>
          <a:solidFill>
            <a:srgbClr val="00518C"/>
          </a:solidFill>
          <a:ln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990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691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85100-79B3-4F2A-8D6D-20F08BE937B5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E9DB3-39AA-4759-869D-E9A69A02CD0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0492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85100-79B3-4F2A-8D6D-20F08BE937B5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E9DB3-39AA-4759-869D-E9A69A02C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966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85100-79B3-4F2A-8D6D-20F08BE937B5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E9DB3-39AA-4759-869D-E9A69A02CD0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412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85100-79B3-4F2A-8D6D-20F08BE937B5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E9DB3-39AA-4759-869D-E9A69A02C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948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85100-79B3-4F2A-8D6D-20F08BE937B5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E9DB3-39AA-4759-869D-E9A69A02C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274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85100-79B3-4F2A-8D6D-20F08BE937B5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E9DB3-39AA-4759-869D-E9A69A02C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404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85100-79B3-4F2A-8D6D-20F08BE937B5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E9DB3-39AA-4759-869D-E9A69A02C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9228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1B85100-79B3-4F2A-8D6D-20F08BE937B5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55F5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ADE9DB3-39AA-4759-869D-E9A69A02CD0A}" type="slidenum">
              <a:rPr lang="en-US" smtClean="0">
                <a:solidFill>
                  <a:srgbClr val="455F51"/>
                </a:solidFill>
              </a:rPr>
              <a:pPr/>
              <a:t>‹#›</a:t>
            </a:fld>
            <a:endParaRPr lang="en-US">
              <a:solidFill>
                <a:srgbClr val="455F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7663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85100-79B3-4F2A-8D6D-20F08BE937B5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E9DB3-39AA-4759-869D-E9A69A02C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4153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85100-79B3-4F2A-8D6D-20F08BE937B5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E9DB3-39AA-4759-869D-E9A69A02C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9528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85100-79B3-4F2A-8D6D-20F08BE937B5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E9DB3-39AA-4759-869D-E9A69A02C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8524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0"/>
          <a:stretch/>
        </p:blipFill>
        <p:spPr>
          <a:xfrm>
            <a:off x="1755774" y="-12700"/>
            <a:ext cx="4196873" cy="458703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5952646" y="4574328"/>
            <a:ext cx="3210404" cy="22836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Picture 3" descr="CorviasSolutions_Logo_RGB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267" y="6030976"/>
            <a:ext cx="2120900" cy="342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95044" y="211673"/>
            <a:ext cx="2816669" cy="2865725"/>
          </a:xfrm>
        </p:spPr>
        <p:txBody>
          <a:bodyPr wrap="square" anchor="b">
            <a:noAutofit/>
          </a:bodyPr>
          <a:lstStyle>
            <a:lvl1pPr algn="l">
              <a:defRPr sz="4000" b="0" i="0" cap="none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dirty="0" smtClean="0"/>
              <a:t>Click to change title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95044" y="3565875"/>
            <a:ext cx="2710842" cy="781562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SCHOOL NAME HERE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528812" y="5804725"/>
            <a:ext cx="2035166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CorviasGroup_RFP_PPT_SquareDots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2646" y="-12701"/>
            <a:ext cx="3210404" cy="344805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952646" y="3435350"/>
            <a:ext cx="3210404" cy="1060450"/>
          </a:xfrm>
          <a:prstGeom prst="rect">
            <a:avLst/>
          </a:prstGeom>
          <a:solidFill>
            <a:srgbClr val="474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52646" y="4495800"/>
            <a:ext cx="3210404" cy="76200"/>
          </a:xfrm>
          <a:prstGeom prst="rect">
            <a:avLst/>
          </a:prstGeom>
          <a:solidFill>
            <a:srgbClr val="6FBF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755774" cy="457199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437679"/>
            <a:ext cx="5952646" cy="1136650"/>
          </a:xfrm>
          <a:prstGeom prst="rect">
            <a:avLst/>
          </a:prstGeom>
          <a:solidFill>
            <a:srgbClr val="6FBFC3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4574329"/>
            <a:ext cx="2965451" cy="228367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65450" y="4574330"/>
            <a:ext cx="2987197" cy="228366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-1" y="4574328"/>
            <a:ext cx="2965450" cy="2283672"/>
          </a:xfrm>
          <a:prstGeom prst="rect">
            <a:avLst/>
          </a:prstGeom>
          <a:solidFill>
            <a:srgbClr val="00517F">
              <a:alpha val="4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528812" y="5804725"/>
            <a:ext cx="2035166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2028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570663"/>
            <a:ext cx="1643091" cy="2873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7F7F7F"/>
                </a:solidFill>
                <a:latin typeface="Calibri" pitchFamily="-1" charset="0"/>
                <a:ea typeface="ＭＳ Ｐゴシック" pitchFamily="-1" charset="-128"/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DDB905F1-5790-4B8D-892A-EC2193EBA89B}" type="datetime1">
              <a:rPr 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5/4/2016</a:t>
            </a:fld>
            <a:endParaRPr lang="en-US" dirty="0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642416" y="6600804"/>
            <a:ext cx="2133600" cy="176213"/>
          </a:xfrm>
        </p:spPr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1B075217-688C-4D31-B6E2-9FF4A90BB59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3409123" y="6562934"/>
            <a:ext cx="1613666" cy="30320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r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Footer 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4871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147" y="952470"/>
            <a:ext cx="7639186" cy="1772652"/>
          </a:xfrm>
        </p:spPr>
        <p:txBody>
          <a:bodyPr anchor="b"/>
          <a:lstStyle>
            <a:lvl1pPr algn="l">
              <a:defRPr sz="3200" b="0" i="0" cap="all">
                <a:solidFill>
                  <a:srgbClr val="3A66A1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791640" y="2780280"/>
            <a:ext cx="7067965" cy="36286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A4A4A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570663"/>
            <a:ext cx="1643091" cy="2873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7F7F7F"/>
                </a:solidFill>
                <a:latin typeface="Calibri" pitchFamily="-1" charset="0"/>
                <a:ea typeface="ＭＳ Ｐゴシック" pitchFamily="-1" charset="-128"/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DDB905F1-5790-4B8D-892A-EC2193EBA89B}" type="datetime1">
              <a:rPr 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5/4/2016</a:t>
            </a:fld>
            <a:endParaRPr lang="en-US" dirty="0"/>
          </a:p>
        </p:txBody>
      </p:sp>
      <p:sp>
        <p:nvSpPr>
          <p:cNvPr id="10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642416" y="6600804"/>
            <a:ext cx="2133600" cy="176213"/>
          </a:xfrm>
        </p:spPr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1B075217-688C-4D31-B6E2-9FF4A90BB59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3409123" y="6562934"/>
            <a:ext cx="1613666" cy="30320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r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Footer 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4204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570663"/>
            <a:ext cx="1643091" cy="2873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7F7F7F"/>
                </a:solidFill>
                <a:latin typeface="Calibri" pitchFamily="-1" charset="0"/>
                <a:ea typeface="ＭＳ Ｐゴシック" pitchFamily="-1" charset="-128"/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DDB905F1-5790-4B8D-892A-EC2193EBA89B}" type="datetime1">
              <a:rPr 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5/4/2016</a:t>
            </a:fld>
            <a:endParaRPr lang="en-US" dirty="0"/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642416" y="6600804"/>
            <a:ext cx="2133600" cy="176213"/>
          </a:xfrm>
        </p:spPr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1B075217-688C-4D31-B6E2-9FF4A90BB59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3409123" y="6562934"/>
            <a:ext cx="1613666" cy="30320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r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Footer 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7986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570663"/>
            <a:ext cx="1643091" cy="2873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7F7F7F"/>
                </a:solidFill>
                <a:latin typeface="Calibri" pitchFamily="-1" charset="0"/>
                <a:ea typeface="ＭＳ Ｐゴシック" pitchFamily="-1" charset="-128"/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DDB905F1-5790-4B8D-892A-EC2193EBA89B}" type="datetime1">
              <a:rPr 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5/4/2016</a:t>
            </a:fld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642416" y="6600804"/>
            <a:ext cx="2133600" cy="176213"/>
          </a:xfrm>
        </p:spPr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1B075217-688C-4D31-B6E2-9FF4A90BB59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3409123" y="6562934"/>
            <a:ext cx="1613666" cy="30320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r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Footer 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9323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570663"/>
            <a:ext cx="1643091" cy="2873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7F7F7F"/>
                </a:solidFill>
                <a:latin typeface="Calibri" pitchFamily="-1" charset="0"/>
                <a:ea typeface="ＭＳ Ｐゴシック" pitchFamily="-1" charset="-128"/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DDB905F1-5790-4B8D-892A-EC2193EBA89B}" type="datetime1">
              <a:rPr 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5/4/2016</a:t>
            </a:fld>
            <a:endParaRPr lang="en-US" dirty="0"/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642416" y="6600804"/>
            <a:ext cx="2133600" cy="176213"/>
          </a:xfrm>
        </p:spPr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1B075217-688C-4D31-B6E2-9FF4A90BB59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3409123" y="6562934"/>
            <a:ext cx="1613666" cy="30320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r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Footer 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9793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" charset="0"/>
                <a:ea typeface="ＭＳ Ｐゴシック" pitchFamily="-1" charset="-128"/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5787B310-3859-4BF6-80DC-D6AE7EE170A4}" type="datetime1">
              <a:rPr lang="en-US" smtClean="0">
                <a:solidFill>
                  <a:prstClr val="black"/>
                </a:solidFill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5/4/2016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15632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D279E-ACCB-428F-A398-27A4B6F4C3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242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" charset="0"/>
                <a:ea typeface="ＭＳ Ｐゴシック" pitchFamily="-1" charset="-128"/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19CADF81-2635-4C9F-92D5-E09ADB8B8212}" type="datetime1">
              <a:rPr lang="en-US" smtClean="0">
                <a:solidFill>
                  <a:prstClr val="black"/>
                </a:solidFill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5/4/2016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1785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1CAF9-8652-4F69-9045-4FA25EDDBD2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2543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" charset="0"/>
                <a:ea typeface="ＭＳ Ｐゴシック" pitchFamily="-1" charset="-128"/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06B3E27D-4E83-41FC-9D58-DBC8AE8576C4}" type="datetime1">
              <a:rPr lang="en-US" smtClean="0">
                <a:solidFill>
                  <a:prstClr val="black"/>
                </a:solidFill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5/4/2016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15632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61320-AC74-40E5-AF54-CF0BBADB111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0197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147" y="952470"/>
            <a:ext cx="7639186" cy="1772652"/>
          </a:xfrm>
        </p:spPr>
        <p:txBody>
          <a:bodyPr anchor="b"/>
          <a:lstStyle>
            <a:lvl1pPr algn="l">
              <a:defRPr sz="3200" b="0" i="0" cap="all">
                <a:solidFill>
                  <a:srgbClr val="3A66A1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791640" y="2780280"/>
            <a:ext cx="7067965" cy="36286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A4A4A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570663"/>
            <a:ext cx="1643091" cy="2873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7F7F7F"/>
                </a:solidFill>
                <a:latin typeface="Calibri" pitchFamily="-1" charset="0"/>
                <a:ea typeface="ＭＳ Ｐゴシック" pitchFamily="-1" charset="-128"/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DDB905F1-5790-4B8D-892A-EC2193EBA89B}" type="datetime1">
              <a:rPr 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5/4/2016</a:t>
            </a:fld>
            <a:endParaRPr lang="en-US" dirty="0"/>
          </a:p>
        </p:txBody>
      </p:sp>
      <p:sp>
        <p:nvSpPr>
          <p:cNvPr id="10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642416" y="6600804"/>
            <a:ext cx="2133600" cy="176213"/>
          </a:xfrm>
        </p:spPr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1B075217-688C-4D31-B6E2-9FF4A90BB59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3409123" y="6562934"/>
            <a:ext cx="1613666" cy="30320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r>
              <a:rPr lang="en-US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Footer 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031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76147" y="952470"/>
            <a:ext cx="7639186" cy="1772652"/>
          </a:xfrm>
        </p:spPr>
        <p:txBody>
          <a:bodyPr anchor="b"/>
          <a:lstStyle>
            <a:lvl1pPr algn="l">
              <a:defRPr sz="3200" b="0" i="0" cap="all">
                <a:solidFill>
                  <a:srgbClr val="3A66A1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791640" y="2780280"/>
            <a:ext cx="7067965" cy="36286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4A4A4A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1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6553200" y="6049963"/>
            <a:ext cx="2133600" cy="546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A4A4A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2FF3168-A10A-E24E-9391-C1BFA63382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758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402092" y="1402396"/>
            <a:ext cx="4414263" cy="4084049"/>
          </a:xfrm>
          <a:prstGeom prst="round2SameRect">
            <a:avLst>
              <a:gd name="adj1" fmla="val 3122"/>
              <a:gd name="adj2" fmla="val 0"/>
            </a:avLst>
          </a:prstGeom>
          <a:solidFill>
            <a:srgbClr val="679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</p:spPr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D6CC888B-D9F9-4E54-B722-F151A9F45E95}" type="slidenum">
              <a:rPr lang="en-US" smtClean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13" name="Round Same Side Corner Rectangle 12"/>
          <p:cNvSpPr/>
          <p:nvPr/>
        </p:nvSpPr>
        <p:spPr>
          <a:xfrm rot="5400000" flipH="1">
            <a:off x="4406892" y="1402397"/>
            <a:ext cx="4414263" cy="4084049"/>
          </a:xfrm>
          <a:prstGeom prst="round2SameRect">
            <a:avLst>
              <a:gd name="adj1" fmla="val 3122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1248" y="1810336"/>
            <a:ext cx="3847604" cy="2084133"/>
          </a:xfrm>
        </p:spPr>
        <p:txBody>
          <a:bodyPr vert="horz" lIns="91440" tIns="0" rIns="91440" bIns="0" rtlCol="0" anchor="b" anchorCtr="0">
            <a:noAutofit/>
          </a:bodyPr>
          <a:lstStyle>
            <a:lvl1pPr algn="ct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b="1" kern="120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51248" y="3813819"/>
            <a:ext cx="3847604" cy="673756"/>
          </a:xfrm>
        </p:spPr>
        <p:txBody>
          <a:bodyPr vert="horz" lIns="91440" tIns="0" rIns="91440" bIns="0" rtlCol="0">
            <a:norm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400" kern="1200" baseline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pic>
        <p:nvPicPr>
          <p:cNvPr id="16" name="Picture 15" descr="Logo - only all purple (transparent background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197" y="1604799"/>
            <a:ext cx="3959951" cy="362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2209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05590" y="377520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7175500" y="64452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0620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defTabSz="457200"/>
            <a:fld id="{D6CC888B-D9F9-4E54-B722-F151A9F45E95}" type="slidenum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Round Same Side Corner Rectangle 6"/>
          <p:cNvSpPr/>
          <p:nvPr/>
        </p:nvSpPr>
        <p:spPr>
          <a:xfrm rot="16200000">
            <a:off x="2435726" y="-1164521"/>
            <a:ext cx="4264500" cy="8221552"/>
          </a:xfrm>
          <a:prstGeom prst="round2SameRect">
            <a:avLst>
              <a:gd name="adj1" fmla="val 3122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1049" y="1938302"/>
            <a:ext cx="3867503" cy="1426176"/>
          </a:xfrm>
        </p:spPr>
        <p:txBody>
          <a:bodyPr tIns="0" bIns="0" anchor="b" anchorCtr="0">
            <a:noAutofit/>
          </a:bodyPr>
          <a:lstStyle>
            <a:lvl1pPr algn="ctr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1049" y="3310475"/>
            <a:ext cx="3867503" cy="654638"/>
          </a:xfrm>
        </p:spPr>
        <p:txBody>
          <a:bodyPr tIns="0" bIns="0">
            <a:normAutofit/>
          </a:bodyPr>
          <a:lstStyle>
            <a:lvl1pPr marL="0" indent="0" algn="ctr">
              <a:spcBef>
                <a:spcPct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pic>
        <p:nvPicPr>
          <p:cNvPr id="10" name="Picture 9" descr="Logo - only all purple (transparent background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557" y="1146129"/>
            <a:ext cx="3959951" cy="362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7378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028700" y="1600200"/>
            <a:ext cx="7086600" cy="3474720"/>
          </a:xfrm>
          <a:prstGeom prst="roundRect">
            <a:avLst>
              <a:gd name="adj" fmla="val 312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4182" y="2021541"/>
            <a:ext cx="4200618" cy="1362075"/>
          </a:xfrm>
        </p:spPr>
        <p:txBody>
          <a:bodyPr vert="horz" lIns="91440" tIns="0" rIns="9144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21424" y="3388659"/>
            <a:ext cx="4603376" cy="1083328"/>
          </a:xfrm>
        </p:spPr>
        <p:txBody>
          <a:bodyPr vert="horz" lIns="91440" tIns="0" rIns="91440" bIns="0" rtlCol="0">
            <a:normAutofit/>
          </a:bodyPr>
          <a:lstStyle>
            <a:lvl1pPr marL="0" indent="0" algn="r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7" name="Picture 16" descr="Logo - only all purple (transparent background)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8400" y="2302561"/>
            <a:ext cx="914400" cy="836908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6824133" y="6314018"/>
            <a:ext cx="19475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D346D"/>
                </a:solidFill>
                <a:latin typeface="Avenir Book"/>
                <a:cs typeface="Avenir Book"/>
              </a:rPr>
              <a:t>investing in resilience.</a:t>
            </a:r>
            <a:endParaRPr lang="en-US" sz="1400" dirty="0">
              <a:solidFill>
                <a:srgbClr val="5D346D"/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2248495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028700" y="1600200"/>
            <a:ext cx="7086600" cy="3474720"/>
          </a:xfrm>
          <a:prstGeom prst="roundRect">
            <a:avLst>
              <a:gd name="adj" fmla="val 3122"/>
            </a:avLst>
          </a:prstGeom>
          <a:solidFill>
            <a:srgbClr val="878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D6CC888B-D9F9-4E54-B722-F151A9F45E95}" type="slidenum">
              <a:rPr lang="en-US" smtClean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pic>
        <p:nvPicPr>
          <p:cNvPr id="17" name="Picture 16" descr="Logo - only all purple (transparent background)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8400" y="2302561"/>
            <a:ext cx="914400" cy="836908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 rot="16200000">
            <a:off x="838455" y="3139292"/>
            <a:ext cx="2439231" cy="774342"/>
          </a:xfrm>
        </p:spPr>
        <p:txBody>
          <a:bodyPr vert="horz" lIns="91440" tIns="0" rIns="9144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"/>
          </p:nvPr>
        </p:nvSpPr>
        <p:spPr>
          <a:xfrm>
            <a:off x="3391926" y="2373039"/>
            <a:ext cx="4532873" cy="2098948"/>
          </a:xfrm>
        </p:spPr>
        <p:txBody>
          <a:bodyPr vert="horz" lIns="91440" tIns="0" rIns="91440" bIns="0" rtlCol="0">
            <a:normAutofit/>
          </a:bodyPr>
          <a:lstStyle>
            <a:lvl1pPr marL="0" indent="0" algn="r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4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6858001" y="6316134"/>
            <a:ext cx="18902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D346D"/>
                </a:solidFill>
                <a:latin typeface="Avenir Book"/>
                <a:cs typeface="Avenir Book"/>
              </a:rPr>
              <a:t>insuring for resilience</a:t>
            </a:r>
            <a:endParaRPr lang="en-US" sz="1400" dirty="0">
              <a:solidFill>
                <a:srgbClr val="5D346D"/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2323295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3"/>
          <p:cNvGrpSpPr/>
          <p:nvPr/>
        </p:nvGrpSpPr>
        <p:grpSpPr>
          <a:xfrm>
            <a:off x="7418696" y="457200"/>
            <a:ext cx="914400" cy="914400"/>
            <a:chOff x="842682" y="2971800"/>
            <a:chExt cx="914400" cy="914400"/>
          </a:xfrm>
        </p:grpSpPr>
        <p:sp>
          <p:nvSpPr>
            <p:cNvPr id="15" name="Rounded Rectangle 14"/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grpSp>
          <p:nvGrpSpPr>
            <p:cNvPr id="9" name="Group 10"/>
            <p:cNvGrpSpPr>
              <a:grpSpLocks noChangeAspect="1"/>
            </p:cNvGrpSpPr>
            <p:nvPr/>
          </p:nvGrpSpPr>
          <p:grpSpPr>
            <a:xfrm>
              <a:off x="948372" y="3034353"/>
              <a:ext cx="700732" cy="800823"/>
              <a:chOff x="1230573" y="1890215"/>
              <a:chExt cx="1444388" cy="1650696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70" y="224118"/>
            <a:ext cx="4800600" cy="886968"/>
          </a:xfrm>
        </p:spPr>
        <p:txBody>
          <a:bodyPr lIns="4572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2474" y="1600200"/>
            <a:ext cx="3703320" cy="4525963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7" y="1600200"/>
            <a:ext cx="3703320" cy="4525963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21040" y="363071"/>
            <a:ext cx="609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D6CC888B-D9F9-4E54-B722-F151A9F45E95}" type="slidenum">
              <a:rPr lang="en-US" smtClean="0">
                <a:solidFill>
                  <a:srgbClr val="749805"/>
                </a:solidFill>
              </a:rPr>
              <a:pPr defTabSz="457200"/>
              <a:t>‹#›</a:t>
            </a:fld>
            <a:endParaRPr lang="en-US">
              <a:solidFill>
                <a:srgbClr val="749805"/>
              </a:solidFill>
            </a:endParaRPr>
          </a:p>
        </p:txBody>
      </p:sp>
      <p:pic>
        <p:nvPicPr>
          <p:cNvPr id="16" name="Picture 15" descr="re_invest_1-02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0541" y="6356350"/>
            <a:ext cx="3716259" cy="2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59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2643" y="379504"/>
            <a:ext cx="3399733" cy="352808"/>
          </a:xfrm>
          <a:prstGeom prst="roundRect">
            <a:avLst>
              <a:gd name="adj" fmla="val 3116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79288" y="862846"/>
            <a:ext cx="3442230" cy="5281184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7338" y="379504"/>
            <a:ext cx="3399733" cy="352808"/>
          </a:xfrm>
          <a:prstGeom prst="roundRect">
            <a:avLst>
              <a:gd name="adj" fmla="val 3405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3983" y="861259"/>
            <a:ext cx="3442230" cy="5281184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pic>
        <p:nvPicPr>
          <p:cNvPr id="23" name="Picture 22" descr="re_invest_1-03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463704" y="2978303"/>
            <a:ext cx="858095" cy="92513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6858000" y="6333067"/>
            <a:ext cx="19030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D346D"/>
                </a:solidFill>
                <a:latin typeface="Avenir Book"/>
                <a:cs typeface="Avenir Book"/>
              </a:rPr>
              <a:t>Investing in resilience</a:t>
            </a:r>
            <a:endParaRPr lang="en-US" sz="1400" dirty="0">
              <a:solidFill>
                <a:srgbClr val="5D346D"/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9072920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664" y="228600"/>
            <a:ext cx="4800600" cy="886968"/>
          </a:xfrm>
        </p:spPr>
        <p:txBody>
          <a:bodyPr vert="horz" lIns="4572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21040" y="365760"/>
            <a:ext cx="609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D6CC888B-D9F9-4E54-B722-F151A9F45E95}" type="slidenum">
              <a:rPr lang="en-US" smtClean="0">
                <a:solidFill>
                  <a:srgbClr val="749805"/>
                </a:solidFill>
              </a:rPr>
              <a:pPr defTabSz="457200"/>
              <a:t>‹#›</a:t>
            </a:fld>
            <a:endParaRPr lang="en-US">
              <a:solidFill>
                <a:srgbClr val="749805"/>
              </a:solidFill>
            </a:endParaRPr>
          </a:p>
        </p:txBody>
      </p:sp>
      <p:grpSp>
        <p:nvGrpSpPr>
          <p:cNvPr id="6" name="Group 8"/>
          <p:cNvGrpSpPr/>
          <p:nvPr/>
        </p:nvGrpSpPr>
        <p:grpSpPr>
          <a:xfrm>
            <a:off x="7418696" y="457200"/>
            <a:ext cx="914400" cy="914400"/>
            <a:chOff x="842682" y="2971800"/>
            <a:chExt cx="914400" cy="914400"/>
          </a:xfrm>
        </p:grpSpPr>
        <p:sp>
          <p:nvSpPr>
            <p:cNvPr id="10" name="Rounded Rectangle 9"/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grpSp>
          <p:nvGrpSpPr>
            <p:cNvPr id="7" name="Group 10"/>
            <p:cNvGrpSpPr>
              <a:grpSpLocks noChangeAspect="1"/>
            </p:cNvGrpSpPr>
            <p:nvPr/>
          </p:nvGrpSpPr>
          <p:grpSpPr>
            <a:xfrm>
              <a:off x="948372" y="3034353"/>
              <a:ext cx="700732" cy="800823"/>
              <a:chOff x="1230573" y="1890215"/>
              <a:chExt cx="1444388" cy="1650696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011246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21040" y="365760"/>
            <a:ext cx="609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D6CC888B-D9F9-4E54-B722-F151A9F45E95}" type="slidenum">
              <a:rPr lang="en-US" smtClean="0">
                <a:solidFill>
                  <a:srgbClr val="749805"/>
                </a:solidFill>
              </a:rPr>
              <a:pPr defTabSz="457200"/>
              <a:t>‹#›</a:t>
            </a:fld>
            <a:endParaRPr lang="en-US">
              <a:solidFill>
                <a:srgbClr val="749805"/>
              </a:solidFill>
            </a:endParaRPr>
          </a:p>
        </p:txBody>
      </p:sp>
      <p:grpSp>
        <p:nvGrpSpPr>
          <p:cNvPr id="5" name="Group 7"/>
          <p:cNvGrpSpPr/>
          <p:nvPr/>
        </p:nvGrpSpPr>
        <p:grpSpPr>
          <a:xfrm>
            <a:off x="7418696" y="457200"/>
            <a:ext cx="914400" cy="914400"/>
            <a:chOff x="842682" y="2971800"/>
            <a:chExt cx="914400" cy="914400"/>
          </a:xfrm>
        </p:grpSpPr>
        <p:sp>
          <p:nvSpPr>
            <p:cNvPr id="9" name="Rounded Rectangle 8"/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grpSp>
          <p:nvGrpSpPr>
            <p:cNvPr id="6" name="Group 10"/>
            <p:cNvGrpSpPr>
              <a:grpSpLocks noChangeAspect="1"/>
            </p:cNvGrpSpPr>
            <p:nvPr/>
          </p:nvGrpSpPr>
          <p:grpSpPr>
            <a:xfrm>
              <a:off x="948372" y="3034353"/>
              <a:ext cx="700732" cy="800823"/>
              <a:chOff x="1230573" y="1890215"/>
              <a:chExt cx="1444388" cy="1650696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56161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007" y="304800"/>
            <a:ext cx="6814261" cy="719424"/>
          </a:xfrm>
        </p:spPr>
        <p:txBody>
          <a:bodyPr anchor="b"/>
          <a:lstStyle>
            <a:lvl1pPr algn="l">
              <a:defRPr sz="2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8027" y="2292824"/>
            <a:ext cx="6829212" cy="383333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3008" y="1160463"/>
            <a:ext cx="6814261" cy="9540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D6CC888B-D9F9-4E54-B722-F151A9F45E95}" type="slidenum">
              <a:rPr lang="en-US" smtClean="0">
                <a:solidFill>
                  <a:srgbClr val="749805"/>
                </a:solidFill>
              </a:rPr>
              <a:pPr defTabSz="457200"/>
              <a:t>‹#›</a:t>
            </a:fld>
            <a:endParaRPr lang="en-US">
              <a:solidFill>
                <a:srgbClr val="749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3337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1595570" y="450850"/>
            <a:ext cx="6755615" cy="4611688"/>
          </a:xfrm>
          <a:prstGeom prst="roundRect">
            <a:avLst>
              <a:gd name="adj" fmla="val 3826"/>
            </a:avLst>
          </a:prstGeo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2492" y="5069541"/>
            <a:ext cx="6758691" cy="662519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92493" y="5732060"/>
            <a:ext cx="6758691" cy="627797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D6CC888B-D9F9-4E54-B722-F151A9F45E95}" type="slidenum">
              <a:rPr lang="en-US" smtClean="0">
                <a:solidFill>
                  <a:srgbClr val="749805"/>
                </a:solidFill>
              </a:rPr>
              <a:pPr defTabSz="457200"/>
              <a:t>‹#›</a:t>
            </a:fld>
            <a:endParaRPr lang="en-US">
              <a:solidFill>
                <a:srgbClr val="749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472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6" y="1609725"/>
            <a:ext cx="5343525" cy="2281238"/>
          </a:xfrm>
          <a:prstGeom prst="roundRect">
            <a:avLst>
              <a:gd name="adj" fmla="val 3826"/>
            </a:avLst>
          </a:prstGeo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18" y="3904812"/>
            <a:ext cx="5416313" cy="681892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19" y="4586704"/>
            <a:ext cx="5416313" cy="627797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D6CC888B-D9F9-4E54-B722-F151A9F45E95}" type="slidenum">
              <a:rPr lang="en-US" smtClean="0">
                <a:solidFill>
                  <a:srgbClr val="749805"/>
                </a:solidFill>
              </a:rPr>
              <a:pPr defTabSz="457200"/>
              <a:t>‹#›</a:t>
            </a:fld>
            <a:endParaRPr lang="en-US">
              <a:solidFill>
                <a:srgbClr val="749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1937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6" y="443552"/>
            <a:ext cx="5343525" cy="2281238"/>
          </a:xfrm>
          <a:prstGeom prst="round2SameRect">
            <a:avLst>
              <a:gd name="adj1" fmla="val 5300"/>
              <a:gd name="adj2" fmla="val 0"/>
            </a:avLst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18" y="5055855"/>
            <a:ext cx="5416313" cy="681892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19" y="5737747"/>
            <a:ext cx="5416313" cy="627797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D6CC888B-D9F9-4E54-B722-F151A9F45E95}" type="slidenum">
              <a:rPr lang="en-US" smtClean="0">
                <a:solidFill>
                  <a:srgbClr val="749805"/>
                </a:solidFill>
              </a:rPr>
              <a:pPr defTabSz="457200"/>
              <a:t>‹#›</a:t>
            </a:fld>
            <a:endParaRPr lang="en-US">
              <a:solidFill>
                <a:srgbClr val="749805"/>
              </a:solidFill>
            </a:endParaRPr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 flipH="1" flipV="1">
            <a:off x="3021106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lIns="91440" tIns="45720" rIns="91440" bIns="45720" rtlCol="0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5"/>
          </p:nvPr>
        </p:nvSpPr>
        <p:spPr>
          <a:xfrm flipV="1">
            <a:off x="5722015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lIns="91440" tIns="45720" rIns="91440" bIns="45720" rtlCol="0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43538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9212" y="5055855"/>
            <a:ext cx="6575420" cy="681892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9213" y="5737747"/>
            <a:ext cx="6575420" cy="627797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D6CC888B-D9F9-4E54-B722-F151A9F45E95}" type="slidenum">
              <a:rPr lang="en-US" smtClean="0">
                <a:solidFill>
                  <a:srgbClr val="749805"/>
                </a:solidFill>
              </a:rPr>
              <a:pPr defTabSz="457200"/>
              <a:t>‹#›</a:t>
            </a:fld>
            <a:endParaRPr lang="en-US">
              <a:solidFill>
                <a:srgbClr val="749805"/>
              </a:solidFill>
            </a:endParaRPr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 flipH="1" flipV="1">
            <a:off x="1789211" y="2756848"/>
            <a:ext cx="3288384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5"/>
          </p:nvPr>
        </p:nvSpPr>
        <p:spPr>
          <a:xfrm flipV="1">
            <a:off x="5077595" y="2756848"/>
            <a:ext cx="3288384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6"/>
          </p:nvPr>
        </p:nvSpPr>
        <p:spPr>
          <a:xfrm flipH="1">
            <a:off x="1789211" y="437202"/>
            <a:ext cx="3288384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5077595" y="437202"/>
            <a:ext cx="3288384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662033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, 2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0505" y="1112198"/>
            <a:ext cx="2524126" cy="1998756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D6CC888B-D9F9-4E54-B722-F151A9F45E95}" type="slidenum">
              <a:rPr lang="en-US" smtClean="0">
                <a:solidFill>
                  <a:srgbClr val="749805"/>
                </a:solidFill>
              </a:rPr>
              <a:pPr defTabSz="457200"/>
              <a:t>‹#›</a:t>
            </a:fld>
            <a:endParaRPr lang="en-US">
              <a:solidFill>
                <a:srgbClr val="749805"/>
              </a:solidFill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1628133" y="443551"/>
            <a:ext cx="4136174" cy="2968389"/>
          </a:xfrm>
          <a:prstGeom prst="round2SameRect">
            <a:avLst>
              <a:gd name="adj1" fmla="val 5300"/>
              <a:gd name="adj2" fmla="val 0"/>
            </a:avLst>
          </a:prstGeom>
          <a:noFill/>
        </p:spPr>
        <p:txBody>
          <a:bodyPr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/>
          </p:nvPr>
        </p:nvSpPr>
        <p:spPr>
          <a:xfrm flipV="1">
            <a:off x="1628133" y="3442647"/>
            <a:ext cx="4136174" cy="2968389"/>
          </a:xfrm>
          <a:prstGeom prst="round2SameRect">
            <a:avLst>
              <a:gd name="adj1" fmla="val 5300"/>
              <a:gd name="adj2" fmla="val 0"/>
            </a:avLst>
          </a:prstGeom>
          <a:blipFill dpi="0"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5"/>
          </p:nvPr>
        </p:nvSpPr>
        <p:spPr>
          <a:xfrm>
            <a:off x="5840505" y="4108759"/>
            <a:ext cx="2524126" cy="1998756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6"/>
          </p:nvPr>
        </p:nvSpPr>
        <p:spPr>
          <a:xfrm>
            <a:off x="5840505" y="3442648"/>
            <a:ext cx="2524126" cy="67468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40505" y="443551"/>
            <a:ext cx="2524126" cy="67468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549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, 3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3897" y="1112198"/>
            <a:ext cx="3740734" cy="987481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D6CC888B-D9F9-4E54-B722-F151A9F45E95}" type="slidenum">
              <a:rPr lang="en-US" smtClean="0">
                <a:solidFill>
                  <a:srgbClr val="749805"/>
                </a:solidFill>
              </a:rPr>
              <a:pPr defTabSz="457200"/>
              <a:t>‹#›</a:t>
            </a:fld>
            <a:endParaRPr lang="en-US">
              <a:solidFill>
                <a:srgbClr val="749805"/>
              </a:solidFill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1649507" y="443551"/>
            <a:ext cx="2743200" cy="1956816"/>
          </a:xfrm>
          <a:prstGeom prst="round2SameRect">
            <a:avLst>
              <a:gd name="adj1" fmla="val 5300"/>
              <a:gd name="adj2" fmla="val 0"/>
            </a:avLst>
          </a:prstGeom>
          <a:noFill/>
        </p:spPr>
        <p:txBody>
          <a:bodyPr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/>
          </p:nvPr>
        </p:nvSpPr>
        <p:spPr>
          <a:xfrm flipV="1">
            <a:off x="1649507" y="4462815"/>
            <a:ext cx="2743200" cy="1956816"/>
          </a:xfrm>
          <a:prstGeom prst="round2SameRect">
            <a:avLst>
              <a:gd name="adj1" fmla="val 5300"/>
              <a:gd name="adj2" fmla="val 0"/>
            </a:avLst>
          </a:prstGeom>
          <a:blipFill dpi="0"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7"/>
          </p:nvPr>
        </p:nvSpPr>
        <p:spPr>
          <a:xfrm>
            <a:off x="4623897" y="443552"/>
            <a:ext cx="3740734" cy="672998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1649507" y="2452048"/>
            <a:ext cx="2743200" cy="1956816"/>
          </a:xfrm>
          <a:prstGeom prst="rect">
            <a:avLst/>
          </a:prstGeom>
          <a:noFill/>
        </p:spPr>
        <p:txBody>
          <a:bodyPr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623897" y="3133941"/>
            <a:ext cx="3740734" cy="987481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0"/>
          </p:nvPr>
        </p:nvSpPr>
        <p:spPr>
          <a:xfrm>
            <a:off x="4623897" y="2452049"/>
            <a:ext cx="3740734" cy="672998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1"/>
          </p:nvPr>
        </p:nvSpPr>
        <p:spPr>
          <a:xfrm>
            <a:off x="4623897" y="5135813"/>
            <a:ext cx="3740734" cy="987481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2"/>
          </p:nvPr>
        </p:nvSpPr>
        <p:spPr>
          <a:xfrm>
            <a:off x="4623897" y="4462816"/>
            <a:ext cx="3740734" cy="672998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64438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0206" y="685800"/>
            <a:ext cx="4924424" cy="8869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40206" y="2020888"/>
            <a:ext cx="4924425" cy="410686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D6CC888B-D9F9-4E54-B722-F151A9F45E95}" type="slidenum">
              <a:rPr lang="en-US" smtClean="0">
                <a:solidFill>
                  <a:srgbClr val="749805"/>
                </a:solidFill>
              </a:rPr>
              <a:pPr defTabSz="457200"/>
              <a:t>‹#›</a:t>
            </a:fld>
            <a:endParaRPr lang="en-US">
              <a:solidFill>
                <a:srgbClr val="749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5328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24800" y="750580"/>
            <a:ext cx="914400" cy="538193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67100" y="749300"/>
            <a:ext cx="3924300" cy="53768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D6CC888B-D9F9-4E54-B722-F151A9F45E95}" type="slidenum">
              <a:rPr lang="en-US" smtClean="0">
                <a:solidFill>
                  <a:srgbClr val="749805"/>
                </a:solidFill>
              </a:rPr>
              <a:pPr defTabSz="457200"/>
              <a:t>‹#›</a:t>
            </a:fld>
            <a:endParaRPr lang="en-US">
              <a:solidFill>
                <a:srgbClr val="749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64792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defTabSz="457200"/>
            <a:fld id="{D6CC888B-D9F9-4E54-B722-F151A9F45E95}" type="slidenum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Round Same Side Corner Rectangle 6"/>
          <p:cNvSpPr/>
          <p:nvPr/>
        </p:nvSpPr>
        <p:spPr>
          <a:xfrm rot="16200000">
            <a:off x="2435726" y="-1164521"/>
            <a:ext cx="4264500" cy="8221552"/>
          </a:xfrm>
          <a:prstGeom prst="round2SameRect">
            <a:avLst>
              <a:gd name="adj1" fmla="val 3122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1049" y="1938302"/>
            <a:ext cx="3867503" cy="1426176"/>
          </a:xfrm>
        </p:spPr>
        <p:txBody>
          <a:bodyPr tIns="0" bIns="0" anchor="b" anchorCtr="0">
            <a:noAutofit/>
          </a:bodyPr>
          <a:lstStyle>
            <a:lvl1pPr algn="ctr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1049" y="3310475"/>
            <a:ext cx="3867503" cy="654638"/>
          </a:xfrm>
        </p:spPr>
        <p:txBody>
          <a:bodyPr tIns="0" bIns="0">
            <a:normAutofit/>
          </a:bodyPr>
          <a:lstStyle>
            <a:lvl1pPr marL="0" indent="0" algn="ctr">
              <a:spcBef>
                <a:spcPct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pic>
        <p:nvPicPr>
          <p:cNvPr id="10" name="Picture 9" descr="Logo - only all purple (transparent background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557" y="1146129"/>
            <a:ext cx="3959951" cy="362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1325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028700" y="1600200"/>
            <a:ext cx="7086600" cy="3474720"/>
          </a:xfrm>
          <a:prstGeom prst="roundRect">
            <a:avLst>
              <a:gd name="adj" fmla="val 3122"/>
            </a:avLst>
          </a:prstGeom>
          <a:solidFill>
            <a:srgbClr val="878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D6CC888B-D9F9-4E54-B722-F151A9F45E95}" type="slidenum">
              <a:rPr lang="en-US" smtClean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pic>
        <p:nvPicPr>
          <p:cNvPr id="17" name="Picture 16" descr="Logo - only all purple (transparent background)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8400" y="2302561"/>
            <a:ext cx="914400" cy="836908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 rot="16200000">
            <a:off x="838455" y="3139292"/>
            <a:ext cx="2439231" cy="774342"/>
          </a:xfrm>
        </p:spPr>
        <p:txBody>
          <a:bodyPr vert="horz" lIns="91440" tIns="0" rIns="9144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"/>
          </p:nvPr>
        </p:nvSpPr>
        <p:spPr>
          <a:xfrm>
            <a:off x="3391926" y="2373039"/>
            <a:ext cx="4532873" cy="2098948"/>
          </a:xfrm>
        </p:spPr>
        <p:txBody>
          <a:bodyPr vert="horz" lIns="91440" tIns="0" rIns="91440" bIns="0" rtlCol="0">
            <a:normAutofit/>
          </a:bodyPr>
          <a:lstStyle>
            <a:lvl1pPr marL="0" indent="0" algn="r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4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6858001" y="6316134"/>
            <a:ext cx="18902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D346D"/>
                </a:solidFill>
                <a:latin typeface="Avenir Book"/>
                <a:cs typeface="Avenir Book"/>
              </a:rPr>
              <a:t>insuring for resilience</a:t>
            </a:r>
            <a:endParaRPr lang="en-US" sz="1400" dirty="0">
              <a:solidFill>
                <a:srgbClr val="5D346D"/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6282423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2643" y="379504"/>
            <a:ext cx="3399733" cy="352808"/>
          </a:xfrm>
          <a:prstGeom prst="roundRect">
            <a:avLst>
              <a:gd name="adj" fmla="val 3116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79288" y="862846"/>
            <a:ext cx="3442230" cy="5281184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7338" y="379504"/>
            <a:ext cx="3399733" cy="352808"/>
          </a:xfrm>
          <a:prstGeom prst="roundRect">
            <a:avLst>
              <a:gd name="adj" fmla="val 3405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3983" y="861259"/>
            <a:ext cx="3442230" cy="5281184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A2F0292D-1797-49A5-8D2D-8D50C72EF3CC}" type="datetimeFigureOut">
              <a:rPr lang="en-US" smtClean="0">
                <a:solidFill>
                  <a:prstClr val="white">
                    <a:lumMod val="75000"/>
                  </a:prstClr>
                </a:solidFill>
              </a:rPr>
              <a:pPr defTabSz="457200"/>
              <a:t>5/4/2016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pic>
        <p:nvPicPr>
          <p:cNvPr id="23" name="Picture 22" descr="re_invest_1-03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463704" y="2978303"/>
            <a:ext cx="858095" cy="92513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6858000" y="6333067"/>
            <a:ext cx="18902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D346D"/>
                </a:solidFill>
                <a:latin typeface="Avenir Book"/>
                <a:cs typeface="Avenir Book"/>
              </a:rPr>
              <a:t>insuring for resilience</a:t>
            </a:r>
            <a:endParaRPr lang="en-US" sz="1400" dirty="0">
              <a:solidFill>
                <a:srgbClr val="5D346D"/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2065492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1122363"/>
            <a:ext cx="6751097" cy="23876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3602038"/>
            <a:ext cx="6751097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549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4418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25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74841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42685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2088320"/>
            <a:ext cx="36593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2088320"/>
            <a:ext cx="364916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84476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7934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46396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98655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447330" cy="236220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758881"/>
            <a:ext cx="2441517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971800"/>
            <a:ext cx="4451213" cy="281940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7283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6363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9260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7459" y="735241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6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972093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6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54707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7605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476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4195899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298987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772161"/>
            <a:ext cx="247421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4195899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98987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72160"/>
            <a:ext cx="2475252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4195899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298987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772162"/>
            <a:ext cx="2470694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90211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8018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68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image" Target="../media/image10.png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D957D-E3DA-4203-832E-8A1CF10644AC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F0383-34C4-48E5-BADA-77B20207B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98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9144000" cy="1343024"/>
          </a:xfrm>
          <a:prstGeom prst="rect">
            <a:avLst/>
          </a:prstGeom>
          <a:solidFill>
            <a:srgbClr val="00528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2F2B20"/>
              </a:solidFill>
              <a:latin typeface="Arial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6281739"/>
            <a:ext cx="9144000" cy="576262"/>
          </a:xfrm>
          <a:prstGeom prst="rect">
            <a:avLst/>
          </a:prstGeom>
          <a:solidFill>
            <a:srgbClr val="DDDED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2F2B20"/>
              </a:solidFill>
              <a:latin typeface="Arial" charset="0"/>
            </a:endParaRPr>
          </a:p>
        </p:txBody>
      </p:sp>
      <p:pic>
        <p:nvPicPr>
          <p:cNvPr id="7181" name="Picture 13" descr="Fema logo RGB for Risk MA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3389" y="6442075"/>
            <a:ext cx="1004887" cy="357188"/>
          </a:xfrm>
          <a:prstGeom prst="rect">
            <a:avLst/>
          </a:prstGeom>
          <a:noFill/>
        </p:spPr>
      </p:pic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3810000" y="6608765"/>
            <a:ext cx="152400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fld id="{31ED36EC-6849-48CB-B3C3-DD813B96560C}" type="slidenum">
              <a:rPr lang="en-US" sz="900">
                <a:solidFill>
                  <a:srgbClr val="5B5C5E"/>
                </a:solidFill>
                <a:latin typeface="Franklin Gothic Demi" pitchFamily="34" charset="0"/>
              </a:rPr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en-US" sz="900" dirty="0">
              <a:solidFill>
                <a:srgbClr val="5B5C5E"/>
              </a:solidFill>
              <a:latin typeface="Franklin Gothic Demi" pitchFamily="34" charset="0"/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0325" y="762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Slide Title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3027"/>
            <a:ext cx="8229600" cy="493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" name="Text Placeholder 7"/>
          <p:cNvSpPr txBox="1">
            <a:spLocks/>
          </p:cNvSpPr>
          <p:nvPr userDrawn="1"/>
        </p:nvSpPr>
        <p:spPr>
          <a:xfrm>
            <a:off x="241302" y="6400800"/>
            <a:ext cx="4682392" cy="446088"/>
          </a:xfrm>
          <a:prstGeom prst="rect">
            <a:avLst/>
          </a:prstGeom>
        </p:spPr>
        <p:txBody>
          <a:bodyPr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None/>
              <a:defRPr sz="1400" b="1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None/>
              <a:defRPr sz="1400" b="1" i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None/>
              <a:defRPr sz="1400" b="1" i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None/>
              <a:defRPr sz="1400" b="1" i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None/>
              <a:defRPr sz="1400" b="1" i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2F2B20"/>
              </a:buClr>
            </a:pPr>
            <a:endParaRPr lang="en-US" sz="1400" dirty="0" smtClean="0">
              <a:solidFill>
                <a:srgbClr val="2F2B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93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Joanna MT Std SemiBold" pitchFamily="18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Joanna MT Std SemiBold" pitchFamily="18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Joanna MT Std SemiBold" pitchFamily="18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Joanna MT Std SemiBold" pitchFamily="18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Joanna MT Std SemiBold" pitchFamily="18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Joanna MT Std SemiBold" pitchFamily="18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Joanna MT Std SemiBold" pitchFamily="18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Joanna MT Std SemiBold" pitchFamily="18" charset="0"/>
        </a:defRPr>
      </a:lvl9pPr>
    </p:titleStyle>
    <p:bodyStyle>
      <a:lvl1pPr marL="231775" indent="-231775" algn="l" rtl="0" eaLnBrk="1" fontAlgn="base" hangingPunct="1">
        <a:spcBef>
          <a:spcPct val="35000"/>
        </a:spcBef>
        <a:spcAft>
          <a:spcPct val="0"/>
        </a:spcAft>
        <a:buClr>
          <a:srgbClr val="C41230"/>
        </a:buClr>
        <a:buSzPct val="90000"/>
        <a:buFont typeface="Wingdings" pitchFamily="2" charset="2"/>
        <a:buChar char="§"/>
        <a:defRPr sz="2000" b="1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68325" indent="-222250" algn="l" rtl="0" eaLnBrk="1" fontAlgn="base" hangingPunct="1">
        <a:spcBef>
          <a:spcPct val="25000"/>
        </a:spcBef>
        <a:spcAft>
          <a:spcPct val="0"/>
        </a:spcAft>
        <a:buClr>
          <a:srgbClr val="5B5C5E"/>
        </a:buClr>
        <a:buSzPct val="90000"/>
        <a:buChar char="•"/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914400" indent="-231775" algn="l" rtl="0" eaLnBrk="1" fontAlgn="base" hangingPunct="1">
        <a:spcBef>
          <a:spcPct val="25000"/>
        </a:spcBef>
        <a:spcAft>
          <a:spcPct val="0"/>
        </a:spcAft>
        <a:buClr>
          <a:srgbClr val="C1C2C4"/>
        </a:buClr>
        <a:buSzPct val="90000"/>
        <a:buFont typeface="Wingdings" pitchFamily="2" charset="2"/>
        <a:buChar char="§"/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260475" indent="-230188" algn="l" rtl="0" eaLnBrk="1" fontAlgn="base" hangingPunct="1">
        <a:spcBef>
          <a:spcPct val="20000"/>
        </a:spcBef>
        <a:spcAft>
          <a:spcPct val="0"/>
        </a:spcAft>
        <a:buClr>
          <a:srgbClr val="C1C2C4"/>
        </a:buClr>
        <a:buSzPct val="90000"/>
        <a:buFont typeface="Wingdings" pitchFamily="2" charset="2"/>
        <a:buChar char="§"/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1544638" indent="-168275" algn="l" rtl="0" eaLnBrk="1" fontAlgn="base" hangingPunct="1">
        <a:spcBef>
          <a:spcPct val="20000"/>
        </a:spcBef>
        <a:spcAft>
          <a:spcPct val="0"/>
        </a:spcAft>
        <a:buClr>
          <a:srgbClr val="C1C2C4"/>
        </a:buClr>
        <a:buSzPct val="90000"/>
        <a:buFont typeface="Wingdings" pitchFamily="2" charset="2"/>
        <a:buChar char="§"/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001838" indent="-168275" algn="l" rtl="0" eaLnBrk="1" fontAlgn="base" hangingPunct="1">
        <a:spcBef>
          <a:spcPct val="20000"/>
        </a:spcBef>
        <a:spcAft>
          <a:spcPct val="0"/>
        </a:spcAft>
        <a:buClr>
          <a:srgbClr val="C1C2C4"/>
        </a:buClr>
        <a:buSzPct val="9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2459038" indent="-168275" algn="l" rtl="0" eaLnBrk="1" fontAlgn="base" hangingPunct="1">
        <a:spcBef>
          <a:spcPct val="20000"/>
        </a:spcBef>
        <a:spcAft>
          <a:spcPct val="0"/>
        </a:spcAft>
        <a:buClr>
          <a:srgbClr val="C1C2C4"/>
        </a:buClr>
        <a:buSzPct val="9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2916238" indent="-168275" algn="l" rtl="0" eaLnBrk="1" fontAlgn="base" hangingPunct="1">
        <a:spcBef>
          <a:spcPct val="20000"/>
        </a:spcBef>
        <a:spcAft>
          <a:spcPct val="0"/>
        </a:spcAft>
        <a:buClr>
          <a:srgbClr val="C1C2C4"/>
        </a:buClr>
        <a:buSzPct val="9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3373438" indent="-168275" algn="l" rtl="0" eaLnBrk="1" fontAlgn="base" hangingPunct="1">
        <a:spcBef>
          <a:spcPct val="20000"/>
        </a:spcBef>
        <a:spcAft>
          <a:spcPct val="0"/>
        </a:spcAft>
        <a:buClr>
          <a:srgbClr val="C1C2C4"/>
        </a:buClr>
        <a:buSzPct val="9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defTabSz="457200"/>
            <a:fld id="{11B85100-79B3-4F2A-8D6D-20F08BE937B5}" type="datetimeFigureOut">
              <a:rPr lang="en-US" smtClean="0"/>
              <a:pPr defTabSz="457200"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defTabSz="45720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defTabSz="457200"/>
            <a:fld id="{6ADE9DB3-39AA-4759-869D-E9A69A02CD0A}" type="slidenum">
              <a:rPr lang="en-US" smtClean="0"/>
              <a:pPr defTabSz="45720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916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6553200" y="6573838"/>
            <a:ext cx="2133600" cy="19155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4A4A4A"/>
                </a:solidFill>
                <a:latin typeface="Calibri" pitchFamily="-1" charset="0"/>
                <a:ea typeface="ＭＳ Ｐゴシック" pitchFamily="-1" charset="-128"/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CADD93C2-DFEA-4212-86E5-432BC5017646}" type="slidenum">
              <a:rPr 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pic>
        <p:nvPicPr>
          <p:cNvPr id="5" name="Picture 4" descr="CorviasGroup_RFP_PPT_Sol.jp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46547"/>
            <a:ext cx="9144000" cy="52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382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200" kern="1200" cap="all">
          <a:solidFill>
            <a:srgbClr val="3A66A1"/>
          </a:solidFill>
          <a:latin typeface="Century Gothic"/>
          <a:ea typeface="MS PGothic" pitchFamily="34" charset="-128"/>
          <a:cs typeface="Century Gothic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4A4A4A"/>
          </a:solidFill>
          <a:latin typeface="Century Gothic" pitchFamily="-107" charset="0"/>
          <a:ea typeface="MS PGothic" pitchFamily="34" charset="-128"/>
          <a:cs typeface="Century Gothic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4A4A4A"/>
          </a:solidFill>
          <a:latin typeface="Century Gothic" pitchFamily="-107" charset="0"/>
          <a:ea typeface="MS PGothic" pitchFamily="34" charset="-128"/>
          <a:cs typeface="Century Gothic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4A4A4A"/>
          </a:solidFill>
          <a:latin typeface="Century Gothic" pitchFamily="-107" charset="0"/>
          <a:ea typeface="MS PGothic" pitchFamily="34" charset="-128"/>
          <a:cs typeface="Century Gothic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4A4A4A"/>
          </a:solidFill>
          <a:latin typeface="Century Gothic" pitchFamily="-107" charset="0"/>
          <a:ea typeface="MS PGothic" pitchFamily="34" charset="-128"/>
          <a:cs typeface="Century Gothic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4A4A4A"/>
          </a:solidFill>
          <a:latin typeface="Century Gothic" pitchFamily="-107" charset="0"/>
          <a:ea typeface="ＭＳ Ｐゴシック" pitchFamily="-107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4A4A4A"/>
          </a:solidFill>
          <a:latin typeface="Century Gothic" pitchFamily="-107" charset="0"/>
          <a:ea typeface="ＭＳ Ｐゴシック" pitchFamily="-107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4A4A4A"/>
          </a:solidFill>
          <a:latin typeface="Century Gothic" pitchFamily="-107" charset="0"/>
          <a:ea typeface="ＭＳ Ｐゴシック" pitchFamily="-107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4A4A4A"/>
          </a:solidFill>
          <a:latin typeface="Century Gothic" pitchFamily="-107" charset="0"/>
          <a:ea typeface="ＭＳ Ｐゴシック" pitchFamily="-107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rgbClr val="7C7369"/>
          </a:solidFill>
          <a:latin typeface="Georgia"/>
          <a:ea typeface="MS PGothic" pitchFamily="34" charset="-128"/>
          <a:cs typeface="Georg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rgbClr val="3A66A1"/>
          </a:solidFill>
          <a:latin typeface="Georgia"/>
          <a:ea typeface="MS PGothic" pitchFamily="34" charset="-128"/>
          <a:cs typeface="Georg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4A4A4A"/>
          </a:solidFill>
          <a:latin typeface="Georgia"/>
          <a:ea typeface="MS PGothic" pitchFamily="34" charset="-128"/>
          <a:cs typeface="Georg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4A4A4A"/>
          </a:solidFill>
          <a:latin typeface="Georgia"/>
          <a:ea typeface="MS PGothic" pitchFamily="34" charset="-128"/>
          <a:cs typeface="Georg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4A4A4A"/>
          </a:solidFill>
          <a:latin typeface="Georgia"/>
          <a:ea typeface="MS PGothic" pitchFamily="34" charset="-128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5570" y="685800"/>
            <a:ext cx="7091230" cy="88696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5569" y="2020888"/>
            <a:ext cx="7089519" cy="4105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pic>
        <p:nvPicPr>
          <p:cNvPr id="9" name="Picture 8" descr="Logo - only all purple (transparent background).png"/>
          <p:cNvPicPr>
            <a:picLocks noChangeAspect="1"/>
          </p:cNvPicPr>
          <p:nvPr userDrawn="1"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110" y="3008208"/>
            <a:ext cx="914400" cy="83690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6858000" y="6333067"/>
            <a:ext cx="19475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D346D"/>
                </a:solidFill>
                <a:latin typeface="Avenir Book"/>
                <a:cs typeface="Avenir Book"/>
              </a:rPr>
              <a:t>investing in resilience.</a:t>
            </a:r>
            <a:endParaRPr lang="en-US" sz="1400" dirty="0">
              <a:solidFill>
                <a:srgbClr val="5D346D"/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82770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2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2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2"/>
        </a:buClr>
        <a:buSzPct val="130000"/>
        <a:buFont typeface="Wingdings" pitchFamily="2" charset="2"/>
        <a:buChar char="§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130000"/>
        <a:buFont typeface="Wingdings" pitchFamily="2" charset="2"/>
        <a:buChar char="§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28800" indent="-227013" algn="l" defTabSz="914400" rtl="0" eaLnBrk="1" latinLnBrk="0" hangingPunct="1">
        <a:spcBef>
          <a:spcPct val="20000"/>
        </a:spcBef>
        <a:buClr>
          <a:schemeClr val="accent2"/>
        </a:buClr>
        <a:buSzPct val="130000"/>
        <a:buFont typeface="Wingdings" pitchFamily="2" charset="2"/>
        <a:buChar char="§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055813" indent="-227013" algn="l" defTabSz="914400" rtl="0" eaLnBrk="1" latinLnBrk="0" hangingPunct="1">
        <a:spcBef>
          <a:spcPct val="20000"/>
        </a:spcBef>
        <a:buClr>
          <a:schemeClr val="accent1"/>
        </a:buClr>
        <a:buSzPct val="130000"/>
        <a:buFont typeface="Wingdings" pitchFamily="2" charset="2"/>
        <a:buChar char="§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5780B-C7A0-49A7-8ECF-46B540C12B3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E1A23-2356-4C8E-B7E4-569B90B2F26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5082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ma.gov/hazard-mitigation-assistanc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fema.gov/benefit-cost-analysis" TargetMode="External"/><Relationship Id="rId4" Type="http://schemas.openxmlformats.org/officeDocument/2006/relationships/hyperlink" Target="https://www.fema.gov/climate-resilient-mitigation-activities-hazard-mitigation-assistanc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ather.gov/images/okx/Sandy/ManhattanLexingtonAve_WzohaibFlickrNHCReport.jp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6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6386" y="1122363"/>
            <a:ext cx="8024648" cy="2387600"/>
          </a:xfrm>
        </p:spPr>
        <p:txBody>
          <a:bodyPr>
            <a:noAutofit/>
          </a:bodyPr>
          <a:lstStyle/>
          <a:p>
            <a:r>
              <a:rPr lang="en-US" sz="5400" dirty="0" smtClean="0"/>
              <a:t>Enabling a More Resilient Future through Data-driven Investments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4041" y="3602038"/>
            <a:ext cx="7567449" cy="1655762"/>
          </a:xfrm>
        </p:spPr>
        <p:txBody>
          <a:bodyPr>
            <a:normAutofit/>
          </a:bodyPr>
          <a:lstStyle/>
          <a:p>
            <a:r>
              <a:rPr lang="en-US" dirty="0" smtClean="0"/>
              <a:t>Climate Action 2016 Forum</a:t>
            </a:r>
          </a:p>
          <a:p>
            <a:r>
              <a:rPr lang="en-US" dirty="0" smtClean="0"/>
              <a:t>Wednesday, May 4, 2016 </a:t>
            </a:r>
          </a:p>
          <a:p>
            <a:r>
              <a:rPr lang="en-US" dirty="0" smtClean="0"/>
              <a:t>11:20 AM-12:30 PM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45" y="5404615"/>
            <a:ext cx="5577840" cy="10831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676" y="5402125"/>
            <a:ext cx="2630314" cy="1088136"/>
          </a:xfrm>
          <a:prstGeom prst="rect">
            <a:avLst/>
          </a:prstGeom>
        </p:spPr>
      </p:pic>
      <p:sp>
        <p:nvSpPr>
          <p:cNvPr id="9" name="Rectangle 8"/>
          <p:cNvSpPr>
            <a:spLocks noChangeAspect="1"/>
          </p:cNvSpPr>
          <p:nvPr/>
        </p:nvSpPr>
        <p:spPr>
          <a:xfrm>
            <a:off x="1293206" y="-224160"/>
            <a:ext cx="5848573" cy="7224049"/>
          </a:xfrm>
          <a:prstGeom prst="rect">
            <a:avLst/>
          </a:prstGeom>
          <a:blipFill dpi="0" rotWithShape="1">
            <a:blip r:embed="rId4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908" r="-14818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0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/>
              <a:t>PANELISTS: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376996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Kayed</a:t>
            </a:r>
            <a:r>
              <a:rPr lang="en-US" dirty="0" smtClean="0"/>
              <a:t> </a:t>
            </a:r>
            <a:r>
              <a:rPr lang="en-US" dirty="0" err="1"/>
              <a:t>Lakhia</a:t>
            </a:r>
            <a:r>
              <a:rPr lang="en-US" dirty="0"/>
              <a:t>, </a:t>
            </a:r>
            <a:r>
              <a:rPr lang="en-US" dirty="0" smtClean="0"/>
              <a:t>Federal </a:t>
            </a:r>
            <a:r>
              <a:rPr lang="en-US" dirty="0"/>
              <a:t>Emergency Management Agency (FEMA)</a:t>
            </a:r>
          </a:p>
          <a:p>
            <a:r>
              <a:rPr lang="en-US" dirty="0"/>
              <a:t>Michelle </a:t>
            </a:r>
            <a:r>
              <a:rPr lang="en-US" dirty="0" err="1"/>
              <a:t>Vigen</a:t>
            </a:r>
            <a:r>
              <a:rPr lang="en-US" dirty="0"/>
              <a:t>, </a:t>
            </a:r>
            <a:r>
              <a:rPr lang="en-US" dirty="0" smtClean="0"/>
              <a:t>Department </a:t>
            </a:r>
            <a:r>
              <a:rPr lang="en-US" dirty="0"/>
              <a:t>of Environmental Protection Montgomery County Government, Maryland</a:t>
            </a:r>
          </a:p>
          <a:p>
            <a:r>
              <a:rPr lang="en-US" dirty="0"/>
              <a:t>Frank Donnelly, </a:t>
            </a:r>
            <a:r>
              <a:rPr lang="en-US" dirty="0" err="1" smtClean="0"/>
              <a:t>Corvias</a:t>
            </a:r>
            <a:r>
              <a:rPr lang="en-US" dirty="0" smtClean="0"/>
              <a:t> </a:t>
            </a:r>
            <a:r>
              <a:rPr lang="en-US" dirty="0"/>
              <a:t>Solutions</a:t>
            </a:r>
          </a:p>
          <a:p>
            <a:r>
              <a:rPr lang="en-US" dirty="0" err="1"/>
              <a:t>Ellory</a:t>
            </a:r>
            <a:r>
              <a:rPr lang="en-US" dirty="0"/>
              <a:t> Monks, </a:t>
            </a:r>
            <a:r>
              <a:rPr lang="en-US" dirty="0" err="1" smtClean="0"/>
              <a:t>Re:Focus</a:t>
            </a:r>
            <a:r>
              <a:rPr lang="en-US" dirty="0" smtClean="0"/>
              <a:t> Partners</a:t>
            </a:r>
            <a:endParaRPr lang="en-US" dirty="0"/>
          </a:p>
          <a:p>
            <a:r>
              <a:rPr lang="en-US" dirty="0"/>
              <a:t>Mike </a:t>
            </a:r>
            <a:r>
              <a:rPr lang="en-US" dirty="0" err="1"/>
              <a:t>Dieterich</a:t>
            </a:r>
            <a:r>
              <a:rPr lang="en-US" dirty="0"/>
              <a:t>, </a:t>
            </a:r>
            <a:r>
              <a:rPr lang="en-US" dirty="0" smtClean="0"/>
              <a:t>Renew </a:t>
            </a:r>
            <a:r>
              <a:rPr lang="en-US" dirty="0"/>
              <a:t>and Sustain Consulting</a:t>
            </a:r>
          </a:p>
          <a:p>
            <a:endParaRPr lang="en-US" dirty="0" smtClean="0"/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1293206" y="-224160"/>
            <a:ext cx="5848573" cy="7224049"/>
          </a:xfrm>
          <a:prstGeom prst="rect">
            <a:avLst/>
          </a:prstGeom>
          <a:blipFill dpi="0" rotWithShape="1">
            <a:blip r:embed="rId2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908" r="-14818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9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14300" y="76200"/>
            <a:ext cx="9258300" cy="990600"/>
          </a:xfrm>
        </p:spPr>
        <p:txBody>
          <a:bodyPr/>
          <a:lstStyle/>
          <a:p>
            <a:pPr algn="l"/>
            <a:r>
              <a:rPr lang="en-US" sz="2800" b="1" dirty="0" smtClean="0"/>
              <a:t>      F</a:t>
            </a:r>
            <a:r>
              <a:rPr lang="en-US" sz="2800" dirty="0" smtClean="0"/>
              <a:t>ederal </a:t>
            </a:r>
            <a:r>
              <a:rPr lang="en-US" sz="2800" b="1" dirty="0" smtClean="0"/>
              <a:t>Emergency Management Agency</a:t>
            </a:r>
            <a:endParaRPr lang="en-US" sz="2800" dirty="0"/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434469" y="1418898"/>
            <a:ext cx="8373200" cy="1439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60000"/>
              </a:spcBef>
              <a:spcAft>
                <a:spcPct val="0"/>
              </a:spcAft>
              <a:buClr>
                <a:srgbClr val="B0B1B3"/>
              </a:buClr>
              <a:buFont typeface="Wingdings" pitchFamily="2" charset="2"/>
              <a:buNone/>
            </a:pPr>
            <a:r>
              <a:rPr lang="en-US" sz="2800" b="1" cap="all" dirty="0" smtClean="0">
                <a:solidFill>
                  <a:srgbClr val="0052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 resilient Mitigation</a:t>
            </a:r>
          </a:p>
          <a:p>
            <a:pPr eaLnBrk="0" fontAlgn="base" hangingPunct="0">
              <a:spcBef>
                <a:spcPts val="450"/>
              </a:spcBef>
              <a:spcAft>
                <a:spcPct val="0"/>
              </a:spcAft>
              <a:buClr>
                <a:srgbClr val="B0B1B3"/>
              </a:buClr>
            </a:pPr>
            <a:endParaRPr lang="en-US" sz="16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ts val="450"/>
              </a:spcBef>
              <a:spcAft>
                <a:spcPct val="0"/>
              </a:spcAft>
              <a:buClr>
                <a:srgbClr val="B0B1B3"/>
              </a:buClr>
            </a:pPr>
            <a:r>
              <a:rPr 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Kayed 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Lakhia, Director</a:t>
            </a:r>
          </a:p>
          <a:p>
            <a:pPr eaLnBrk="0" fontAlgn="base" hangingPunct="0">
              <a:spcBef>
                <a:spcPts val="450"/>
              </a:spcBef>
              <a:spcAft>
                <a:spcPct val="0"/>
              </a:spcAft>
              <a:buClr>
                <a:srgbClr val="B0B1B3"/>
              </a:buClr>
            </a:pP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Hazard Mitigation </a:t>
            </a:r>
          </a:p>
          <a:p>
            <a:pPr eaLnBrk="0" fontAlgn="base" hangingPunct="0">
              <a:spcBef>
                <a:spcPct val="60000"/>
              </a:spcBef>
              <a:spcAft>
                <a:spcPct val="0"/>
              </a:spcAft>
              <a:buClr>
                <a:srgbClr val="B0B1B3"/>
              </a:buClr>
              <a:buFont typeface="Wingdings" pitchFamily="2" charset="2"/>
              <a:buNone/>
            </a:pPr>
            <a:r>
              <a:rPr lang="en-US" sz="1100" b="1" cap="all" dirty="0" smtClean="0">
                <a:solidFill>
                  <a:srgbClr val="0052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29" y="3016958"/>
            <a:ext cx="3930868" cy="3043883"/>
          </a:xfrm>
          <a:prstGeom prst="rect">
            <a:avLst/>
          </a:prstGeom>
        </p:spPr>
      </p:pic>
      <p:pic>
        <p:nvPicPr>
          <p:cNvPr id="11" name="Content Placeholder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614" y="3016958"/>
            <a:ext cx="3993634" cy="304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16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5741" y="1532238"/>
            <a:ext cx="7204184" cy="4784479"/>
          </a:xfrm>
        </p:spPr>
        <p:txBody>
          <a:bodyPr/>
          <a:lstStyle/>
          <a:p>
            <a:pPr marL="346075" lvl="2" indent="0">
              <a:spcBef>
                <a:spcPct val="35000"/>
              </a:spcBef>
              <a:buClr>
                <a:srgbClr val="C41230"/>
              </a:buClr>
              <a:buNone/>
            </a:pPr>
            <a:endParaRPr lang="en-US" sz="12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FEMA Hazard Mitigation Assistance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323" y="1369154"/>
            <a:ext cx="6369270" cy="487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00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Ecosystem Service Benefits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278523" y="1338866"/>
            <a:ext cx="5838497" cy="4931649"/>
          </a:xfrm>
        </p:spPr>
        <p:txBody>
          <a:bodyPr/>
          <a:lstStyle/>
          <a:p>
            <a:r>
              <a:rPr lang="en-US" sz="2000" b="0" dirty="0" smtClean="0"/>
              <a:t>All HMA projects must demonstrate they reduce risk and are cost effective</a:t>
            </a:r>
          </a:p>
          <a:p>
            <a:pPr lvl="1"/>
            <a:r>
              <a:rPr lang="en-US" sz="2000" dirty="0" smtClean="0"/>
              <a:t>FEMA BCA Toolkit can be used to calculate the project’s cost effectiveness</a:t>
            </a:r>
            <a:endParaRPr lang="en-US" sz="2000" b="0" dirty="0" smtClean="0"/>
          </a:p>
          <a:p>
            <a:pPr lvl="0"/>
            <a:r>
              <a:rPr lang="en-US" sz="2000" b="0" dirty="0"/>
              <a:t>Ecosystem Service Benefits </a:t>
            </a:r>
            <a:r>
              <a:rPr lang="en-US" sz="2000" b="0" dirty="0" smtClean="0"/>
              <a:t>- beneficial </a:t>
            </a:r>
            <a:r>
              <a:rPr lang="en-US" sz="2000" b="0" dirty="0"/>
              <a:t>goods and services provided by nature for </a:t>
            </a:r>
            <a:r>
              <a:rPr lang="en-US" sz="2000" b="0" dirty="0" smtClean="0"/>
              <a:t>people (e.g. habitat restoration, improved air/water quality)</a:t>
            </a:r>
          </a:p>
          <a:p>
            <a:pPr lvl="1"/>
            <a:r>
              <a:rPr lang="en-US" sz="2000" dirty="0" smtClean="0"/>
              <a:t>June </a:t>
            </a:r>
            <a:r>
              <a:rPr lang="en-US" sz="2000" dirty="0"/>
              <a:t>2013, </a:t>
            </a:r>
            <a:r>
              <a:rPr lang="en-US" sz="2000" dirty="0" smtClean="0"/>
              <a:t>FEMA allowed ecosystem </a:t>
            </a:r>
            <a:r>
              <a:rPr lang="en-US" sz="2000" dirty="0"/>
              <a:t>services </a:t>
            </a:r>
            <a:r>
              <a:rPr lang="en-US" sz="2000" dirty="0" smtClean="0"/>
              <a:t>to be </a:t>
            </a:r>
            <a:r>
              <a:rPr lang="en-US" sz="2000" dirty="0"/>
              <a:t>included in acquisition/open space projects</a:t>
            </a:r>
          </a:p>
          <a:p>
            <a:pPr lvl="1"/>
            <a:r>
              <a:rPr lang="en-US" sz="2000" dirty="0" smtClean="0"/>
              <a:t>In 2015, </a:t>
            </a:r>
            <a:r>
              <a:rPr lang="en-US" sz="2000" b="0" dirty="0" smtClean="0"/>
              <a:t>ecosystem service values updated to include more values and types of ecosystem services, allow ecosystem services for all HMA actions that benefits or enhances the environment</a:t>
            </a:r>
          </a:p>
          <a:p>
            <a:endParaRPr lang="en-US" sz="2000" b="0" dirty="0" smtClean="0"/>
          </a:p>
          <a:p>
            <a:endParaRPr lang="en-US" sz="2000" b="0" dirty="0" smtClean="0"/>
          </a:p>
          <a:p>
            <a:endParaRPr lang="en-US" sz="2000" dirty="0"/>
          </a:p>
        </p:txBody>
      </p:sp>
      <p:pic>
        <p:nvPicPr>
          <p:cNvPr id="9" name="Picture 8"/>
          <p:cNvPicPr/>
          <p:nvPr/>
        </p:nvPicPr>
        <p:blipFill rotWithShape="1">
          <a:blip r:embed="rId3"/>
          <a:srcRect l="31021" t="11031" r="28369" b="3887"/>
          <a:stretch/>
        </p:blipFill>
        <p:spPr bwMode="auto">
          <a:xfrm>
            <a:off x="6201103" y="1912880"/>
            <a:ext cx="2706818" cy="37836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6003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4469" y="1524000"/>
            <a:ext cx="8229600" cy="4716463"/>
          </a:xfrm>
        </p:spPr>
        <p:txBody>
          <a:bodyPr/>
          <a:lstStyle/>
          <a:p>
            <a:r>
              <a:rPr lang="en-US" sz="1600" b="0" dirty="0" smtClean="0"/>
              <a:t>FMAG-HMGP Pilot authorized by FY15 </a:t>
            </a:r>
            <a:r>
              <a:rPr lang="en-US" sz="1600" b="0" dirty="0"/>
              <a:t>DHS Appropriation </a:t>
            </a:r>
            <a:r>
              <a:rPr lang="en-US" sz="1600" b="0" dirty="0" smtClean="0"/>
              <a:t>Act </a:t>
            </a:r>
            <a:r>
              <a:rPr lang="en-US" sz="1600" b="0" dirty="0"/>
              <a:t>provision that allowed HMGP for Fire Management declarations between </a:t>
            </a:r>
            <a:r>
              <a:rPr lang="en-US" sz="1600" b="0" dirty="0" smtClean="0"/>
              <a:t>3/4/15 – 12/11/15.</a:t>
            </a:r>
            <a:endParaRPr lang="en-US" sz="1600" b="0" dirty="0"/>
          </a:p>
          <a:p>
            <a:pPr lvl="0"/>
            <a:r>
              <a:rPr lang="en-US" sz="1600" b="0" dirty="0" smtClean="0"/>
              <a:t>Addresses </a:t>
            </a:r>
            <a:r>
              <a:rPr lang="en-US" sz="1600" b="0" dirty="0"/>
              <a:t>a gap </a:t>
            </a:r>
            <a:r>
              <a:rPr lang="en-US" sz="1600" b="0" dirty="0" smtClean="0"/>
              <a:t>to provide HMGP mitigation assistance for Fire </a:t>
            </a:r>
            <a:r>
              <a:rPr lang="en-US" sz="1600" b="0" dirty="0"/>
              <a:t>Management Declarations </a:t>
            </a:r>
            <a:r>
              <a:rPr lang="en-US" sz="1600" b="0" dirty="0" smtClean="0"/>
              <a:t>when there is no </a:t>
            </a:r>
            <a:r>
              <a:rPr lang="en-US" sz="1600" b="0" dirty="0"/>
              <a:t>major disaster </a:t>
            </a:r>
            <a:r>
              <a:rPr lang="en-US" sz="1600" b="0" dirty="0" smtClean="0"/>
              <a:t>declarations</a:t>
            </a:r>
          </a:p>
          <a:p>
            <a:pPr lvl="1"/>
            <a:r>
              <a:rPr lang="en-US" sz="1600" dirty="0"/>
              <a:t>Flood risk and erosion increase post-wildfire</a:t>
            </a:r>
          </a:p>
          <a:p>
            <a:pPr lvl="1"/>
            <a:r>
              <a:rPr lang="en-US" sz="1600" dirty="0"/>
              <a:t>El Nino – anticipated impacts of increased </a:t>
            </a:r>
            <a:r>
              <a:rPr lang="en-US" sz="1600" dirty="0" smtClean="0"/>
              <a:t>precipitation </a:t>
            </a:r>
            <a:r>
              <a:rPr lang="en-US" sz="1600" dirty="0"/>
              <a:t>in wildfire impacted areas</a:t>
            </a:r>
          </a:p>
          <a:p>
            <a:pPr lvl="0"/>
            <a:r>
              <a:rPr lang="en-US" sz="1600" b="0" dirty="0" smtClean="0"/>
              <a:t>Funding</a:t>
            </a:r>
          </a:p>
          <a:p>
            <a:pPr lvl="1"/>
            <a:r>
              <a:rPr lang="en-US" sz="1600" dirty="0" smtClean="0"/>
              <a:t>Up to $331,166 - </a:t>
            </a:r>
            <a:r>
              <a:rPr lang="en-US" sz="1600" b="0" dirty="0" smtClean="0"/>
              <a:t>States </a:t>
            </a:r>
            <a:r>
              <a:rPr lang="en-US" sz="1600" b="0" dirty="0"/>
              <a:t>with </a:t>
            </a:r>
            <a:r>
              <a:rPr lang="en-US" sz="1600" b="1" dirty="0" smtClean="0"/>
              <a:t>standard</a:t>
            </a:r>
          </a:p>
          <a:p>
            <a:pPr marL="346075" lvl="1" indent="0">
              <a:buNone/>
            </a:pPr>
            <a:r>
              <a:rPr lang="en-US" sz="1600" b="0" dirty="0" smtClean="0"/>
              <a:t> </a:t>
            </a:r>
            <a:r>
              <a:rPr lang="en-US" sz="1600" b="0" dirty="0"/>
              <a:t>hazard mitigation plans </a:t>
            </a:r>
            <a:endParaRPr lang="en-US" sz="1600" b="0" dirty="0" smtClean="0"/>
          </a:p>
          <a:p>
            <a:pPr lvl="1"/>
            <a:r>
              <a:rPr lang="en-US" sz="1600" dirty="0" smtClean="0"/>
              <a:t>Up to </a:t>
            </a:r>
            <a:r>
              <a:rPr lang="en-US" sz="1600" b="0" dirty="0" smtClean="0"/>
              <a:t>$441,555 - States </a:t>
            </a:r>
            <a:r>
              <a:rPr lang="en-US" sz="1600" b="0" dirty="0"/>
              <a:t>with </a:t>
            </a:r>
            <a:r>
              <a:rPr lang="en-US" sz="1600" b="1" dirty="0" smtClean="0"/>
              <a:t>enhanced</a:t>
            </a:r>
          </a:p>
          <a:p>
            <a:pPr marL="346075" lvl="1" indent="0">
              <a:buNone/>
            </a:pPr>
            <a:r>
              <a:rPr lang="en-US" sz="1600" b="0" dirty="0" smtClean="0"/>
              <a:t> </a:t>
            </a:r>
            <a:r>
              <a:rPr lang="en-US" sz="1600" b="0" dirty="0"/>
              <a:t>mitigation </a:t>
            </a:r>
            <a:r>
              <a:rPr lang="en-US" sz="1600" b="0" dirty="0" smtClean="0"/>
              <a:t>plans</a:t>
            </a:r>
            <a:endParaRPr lang="en-US" sz="1600" dirty="0"/>
          </a:p>
          <a:p>
            <a:pPr lvl="0"/>
            <a:r>
              <a:rPr lang="en-US" sz="1600" b="0" dirty="0" smtClean="0"/>
              <a:t>Expedited </a:t>
            </a:r>
            <a:r>
              <a:rPr lang="en-US" sz="1600" b="0" dirty="0"/>
              <a:t>implementation of pilot program</a:t>
            </a:r>
          </a:p>
          <a:p>
            <a:pPr lvl="1"/>
            <a:r>
              <a:rPr lang="en-US" sz="1600" dirty="0" smtClean="0"/>
              <a:t>Wildfire pre-calculated </a:t>
            </a:r>
            <a:r>
              <a:rPr lang="en-US" sz="1600" dirty="0"/>
              <a:t>benefits</a:t>
            </a:r>
          </a:p>
          <a:p>
            <a:pPr lvl="1"/>
            <a:r>
              <a:rPr lang="en-US" sz="1600" dirty="0"/>
              <a:t>Advance Assistance  </a:t>
            </a:r>
          </a:p>
          <a:p>
            <a:pPr lvl="1"/>
            <a:r>
              <a:rPr lang="en-US" sz="1600" dirty="0"/>
              <a:t>Emergency environmental </a:t>
            </a:r>
            <a:r>
              <a:rPr lang="en-US" sz="1600" dirty="0" smtClean="0"/>
              <a:t>review</a:t>
            </a:r>
            <a:endParaRPr lang="en-US" sz="1600" dirty="0"/>
          </a:p>
          <a:p>
            <a:pPr lvl="1"/>
            <a:endParaRPr lang="en-US" sz="1600" b="0" dirty="0" smtClean="0"/>
          </a:p>
          <a:p>
            <a:pPr lvl="0"/>
            <a:endParaRPr lang="en-US" b="0" dirty="0"/>
          </a:p>
          <a:p>
            <a:endParaRPr lang="en-US" b="0" dirty="0" smtClean="0"/>
          </a:p>
          <a:p>
            <a:endParaRPr lang="en-US" sz="16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FMAG-HMGP Pilot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201" y="3373821"/>
            <a:ext cx="4416799" cy="294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5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83556" y="1351448"/>
            <a:ext cx="8229600" cy="4938713"/>
          </a:xfrm>
        </p:spPr>
        <p:txBody>
          <a:bodyPr/>
          <a:lstStyle/>
          <a:p>
            <a:r>
              <a:rPr lang="en-US" sz="1600" b="0" dirty="0"/>
              <a:t>The FMAG-HMGP Pilot has resulted in 34 events </a:t>
            </a:r>
            <a:endParaRPr lang="en-US" sz="1600" b="0" dirty="0" smtClean="0"/>
          </a:p>
          <a:p>
            <a:pPr marL="0" indent="0">
              <a:buNone/>
            </a:pPr>
            <a:r>
              <a:rPr lang="en-US" sz="1600" b="0" dirty="0" smtClean="0"/>
              <a:t>totaling </a:t>
            </a:r>
            <a:r>
              <a:rPr lang="en-US" sz="1600" b="0" dirty="0"/>
              <a:t>$14 million</a:t>
            </a:r>
          </a:p>
          <a:p>
            <a:r>
              <a:rPr lang="en-US" sz="1600" b="0" dirty="0"/>
              <a:t>Three approved FMAG-HMGP Pilot </a:t>
            </a:r>
            <a:r>
              <a:rPr lang="en-US" sz="1600" b="0" dirty="0" smtClean="0"/>
              <a:t>projects</a:t>
            </a:r>
          </a:p>
          <a:p>
            <a:r>
              <a:rPr lang="en-US" sz="1600" b="0" dirty="0" smtClean="0"/>
              <a:t>Lake County, California – FMAG/HMGP Pilot </a:t>
            </a:r>
          </a:p>
          <a:p>
            <a:pPr lvl="1"/>
            <a:r>
              <a:rPr lang="en-US" sz="1600" dirty="0" smtClean="0"/>
              <a:t>September 2015 California wildfires</a:t>
            </a:r>
          </a:p>
          <a:p>
            <a:pPr lvl="1"/>
            <a:r>
              <a:rPr lang="en-US" sz="1600" dirty="0" smtClean="0"/>
              <a:t>Fatalities </a:t>
            </a:r>
            <a:r>
              <a:rPr lang="en-US" sz="1600" dirty="0"/>
              <a:t>and damages to structures</a:t>
            </a:r>
          </a:p>
          <a:p>
            <a:pPr lvl="1"/>
            <a:r>
              <a:rPr lang="en-US" sz="1600" dirty="0"/>
              <a:t>Lake County received 2 FMAG declarations</a:t>
            </a:r>
          </a:p>
          <a:p>
            <a:pPr lvl="1"/>
            <a:r>
              <a:rPr lang="en-US" sz="1600" dirty="0" smtClean="0"/>
              <a:t>Pilot </a:t>
            </a:r>
            <a:r>
              <a:rPr lang="en-US" sz="1600" dirty="0"/>
              <a:t>funding of $441,555 for each declaration</a:t>
            </a:r>
          </a:p>
          <a:p>
            <a:r>
              <a:rPr lang="en-US" sz="1600" b="0" dirty="0"/>
              <a:t>Wildfire Mitigation was a Community Priority</a:t>
            </a:r>
          </a:p>
          <a:p>
            <a:pPr lvl="1"/>
            <a:r>
              <a:rPr lang="en-US" sz="1600" dirty="0"/>
              <a:t>Concern about more flooding in burn area </a:t>
            </a:r>
            <a:endParaRPr lang="en-US" sz="1600" dirty="0" smtClean="0"/>
          </a:p>
          <a:p>
            <a:pPr marL="346075" lvl="1" indent="0">
              <a:buNone/>
            </a:pPr>
            <a:r>
              <a:rPr lang="en-US" sz="1600" dirty="0" smtClean="0"/>
              <a:t>during </a:t>
            </a:r>
            <a:r>
              <a:rPr lang="en-US" sz="1600" dirty="0"/>
              <a:t>El Nino rains</a:t>
            </a:r>
          </a:p>
          <a:p>
            <a:pPr lvl="1"/>
            <a:r>
              <a:rPr lang="en-US" sz="1600" dirty="0"/>
              <a:t>Chose to upsize culverts to mitigate flood risk</a:t>
            </a:r>
          </a:p>
          <a:p>
            <a:r>
              <a:rPr lang="en-US" sz="1600" b="0" dirty="0"/>
              <a:t>Utilized FMAG/HMGP Pilot Efficiencies</a:t>
            </a:r>
          </a:p>
          <a:p>
            <a:pPr lvl="1"/>
            <a:r>
              <a:rPr lang="en-US" sz="1600" dirty="0"/>
              <a:t>Use of pre-calculated benefits</a:t>
            </a:r>
          </a:p>
          <a:p>
            <a:pPr lvl="1"/>
            <a:r>
              <a:rPr lang="en-US" sz="1600" dirty="0"/>
              <a:t>Emergency action - EHP process</a:t>
            </a:r>
          </a:p>
          <a:p>
            <a:endParaRPr lang="en-US" sz="1600" b="0" dirty="0"/>
          </a:p>
          <a:p>
            <a:endParaRPr lang="en-US" dirty="0" smtClean="0"/>
          </a:p>
          <a:p>
            <a:endParaRPr lang="en-US" dirty="0"/>
          </a:p>
          <a:p>
            <a:endParaRPr lang="en-US" b="0" dirty="0" smtClean="0"/>
          </a:p>
          <a:p>
            <a:endParaRPr lang="en-US" dirty="0"/>
          </a:p>
          <a:p>
            <a:endParaRPr lang="en-US" dirty="0" smtClean="0"/>
          </a:p>
          <a:p>
            <a:pPr lvl="0"/>
            <a:r>
              <a:rPr lang="en-US" sz="1600" b="0" dirty="0" smtClean="0"/>
              <a:t>:</a:t>
            </a:r>
            <a:endParaRPr lang="en-US" sz="1600" b="0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FMAG-HMGP Pilot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40" y="1351448"/>
            <a:ext cx="3629560" cy="2295642"/>
          </a:xfrm>
          <a:prstGeom prst="rect">
            <a:avLst/>
          </a:prstGeom>
        </p:spPr>
      </p:pic>
      <p:pic>
        <p:nvPicPr>
          <p:cNvPr id="7" name="Picture 2" descr="https://encrypted-tbn1.gstatic.com/images?q=tbn:ANd9GcTC_CyzZhTNScHjjly-b3MLiwffMCXP23vIpGRT-3LVavt4Q2abX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440" y="3910826"/>
            <a:ext cx="3623490" cy="237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16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3025"/>
            <a:ext cx="8229600" cy="513397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b="0" dirty="0" smtClean="0"/>
              <a:t>Hazard Mitigation Assistance website</a:t>
            </a:r>
            <a:r>
              <a:rPr lang="en-US" b="0" dirty="0"/>
              <a:t>: </a:t>
            </a:r>
            <a:r>
              <a:rPr lang="en-US" b="0" dirty="0">
                <a:hlinkClick r:id="rId3"/>
              </a:rPr>
              <a:t>https://</a:t>
            </a:r>
            <a:r>
              <a:rPr lang="en-US" b="0" dirty="0" smtClean="0">
                <a:hlinkClick r:id="rId3"/>
              </a:rPr>
              <a:t>www.fema.gov/hazard-mitigation-assistance</a:t>
            </a:r>
            <a:endParaRPr lang="en-US" b="0" dirty="0" smtClean="0"/>
          </a:p>
          <a:p>
            <a:pPr>
              <a:spcBef>
                <a:spcPts val="1200"/>
              </a:spcBef>
            </a:pPr>
            <a:r>
              <a:rPr lang="en-US" b="0" dirty="0" smtClean="0"/>
              <a:t>Climate </a:t>
            </a:r>
            <a:r>
              <a:rPr lang="en-US" b="0" dirty="0"/>
              <a:t>Resilient Mitigation </a:t>
            </a:r>
            <a:r>
              <a:rPr lang="en-US" b="0" dirty="0" smtClean="0"/>
              <a:t>Activities website: </a:t>
            </a:r>
            <a:r>
              <a:rPr lang="en-US" b="0" dirty="0" smtClean="0">
                <a:hlinkClick r:id="rId4"/>
              </a:rPr>
              <a:t>https</a:t>
            </a:r>
            <a:r>
              <a:rPr lang="en-US" b="0" dirty="0">
                <a:hlinkClick r:id="rId4"/>
              </a:rPr>
              <a:t>://</a:t>
            </a:r>
            <a:r>
              <a:rPr lang="en-US" b="0" dirty="0" smtClean="0">
                <a:hlinkClick r:id="rId4"/>
              </a:rPr>
              <a:t>www.fema.gov/climate-resilient-mitigation-activities-hazard-mitigation-assistance</a:t>
            </a:r>
            <a:endParaRPr lang="en-US" b="0" dirty="0"/>
          </a:p>
          <a:p>
            <a:pPr>
              <a:spcBef>
                <a:spcPts val="1200"/>
              </a:spcBef>
            </a:pPr>
            <a:r>
              <a:rPr lang="en-US" b="0" dirty="0" smtClean="0"/>
              <a:t>Benefit </a:t>
            </a:r>
            <a:r>
              <a:rPr lang="en-US" b="0" dirty="0"/>
              <a:t>Cost Analysis: </a:t>
            </a:r>
            <a:r>
              <a:rPr lang="en-US" b="0" dirty="0">
                <a:hlinkClick r:id="rId5"/>
              </a:rPr>
              <a:t>https://</a:t>
            </a:r>
            <a:r>
              <a:rPr lang="en-US" b="0" dirty="0" smtClean="0">
                <a:hlinkClick r:id="rId5"/>
              </a:rPr>
              <a:t>www.fema.gov/benefit-cost-analysis</a:t>
            </a:r>
            <a:endParaRPr lang="en-US" b="0" dirty="0"/>
          </a:p>
          <a:p>
            <a:endParaRPr lang="en-US" b="0" dirty="0" smtClean="0"/>
          </a:p>
          <a:p>
            <a:pPr marL="0" indent="0" algn="ctr">
              <a:buNone/>
            </a:pPr>
            <a:r>
              <a:rPr lang="en-US" sz="4800" dirty="0" smtClean="0"/>
              <a:t>Questions?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72383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</a:pPr>
            <a:r>
              <a:rPr lang="en-US" sz="4400" dirty="0" smtClean="0"/>
              <a:t>Using Data to Grow the Energy Financing Market</a:t>
            </a:r>
            <a:br>
              <a:rPr lang="en-US" sz="4400" dirty="0" smtClean="0"/>
            </a:br>
            <a:r>
              <a:rPr lang="en-US" sz="2800" cap="all" spc="200" dirty="0">
                <a:solidFill>
                  <a:schemeClr val="accent2"/>
                </a:solidFill>
                <a:ea typeface="+mn-ea"/>
                <a:cs typeface="+mn-cs"/>
              </a:rPr>
              <a:t>Montgomery </a:t>
            </a:r>
            <a:r>
              <a:rPr lang="en-US" sz="2800" cap="all" spc="200" dirty="0" smtClean="0">
                <a:solidFill>
                  <a:schemeClr val="accent2"/>
                </a:solidFill>
                <a:ea typeface="+mn-ea"/>
                <a:cs typeface="+mn-cs"/>
              </a:rPr>
              <a:t>county’s Data-driven approach to green banking</a:t>
            </a:r>
            <a:r>
              <a:rPr lang="en-US" sz="2400" cap="all" spc="200" dirty="0">
                <a:solidFill>
                  <a:srgbClr val="455F51"/>
                </a:solidFill>
                <a:ea typeface="+mn-ea"/>
                <a:cs typeface="+mn-cs"/>
              </a:rPr>
              <a:t/>
            </a:r>
            <a:br>
              <a:rPr lang="en-US" sz="2400" cap="all" spc="200" dirty="0">
                <a:solidFill>
                  <a:srgbClr val="455F51"/>
                </a:solidFill>
                <a:ea typeface="+mn-ea"/>
                <a:cs typeface="+mn-cs"/>
              </a:rPr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1" y="4509003"/>
            <a:ext cx="4200302" cy="1464285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Michelle Vigen, senior energy planner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Montgomery County, MD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Wednesday, May 04, 2016 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Climate Action 2016 Forum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University of Maryland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125" y="4635237"/>
            <a:ext cx="2968448" cy="89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0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 local government can do to push a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2"/>
                </a:solidFill>
              </a:rPr>
              <a:t>Policies and Goals</a:t>
            </a:r>
          </a:p>
          <a:p>
            <a:pPr>
              <a:buFontTx/>
              <a:buChar char="-"/>
            </a:pPr>
            <a:r>
              <a:rPr lang="en-US" dirty="0" smtClean="0"/>
              <a:t>Greenhouse Gas Reduction Goal</a:t>
            </a:r>
          </a:p>
          <a:p>
            <a:pPr>
              <a:buFontTx/>
              <a:buChar char="-"/>
            </a:pPr>
            <a:r>
              <a:rPr lang="en-US" dirty="0" smtClean="0"/>
              <a:t>Commercial Building Energy Benchmarking and Transparency</a:t>
            </a:r>
          </a:p>
          <a:p>
            <a:pPr>
              <a:buFontTx/>
              <a:buChar char="-"/>
            </a:pPr>
            <a:r>
              <a:rPr lang="en-US" dirty="0" smtClean="0"/>
              <a:t>Commercial PACE Financing</a:t>
            </a:r>
          </a:p>
          <a:p>
            <a:pPr>
              <a:buFontTx/>
              <a:buChar char="-"/>
            </a:pPr>
            <a:r>
              <a:rPr lang="en-US" dirty="0" smtClean="0"/>
              <a:t>Green Building Tax Credits</a:t>
            </a:r>
          </a:p>
          <a:p>
            <a:pPr>
              <a:buFontTx/>
              <a:buChar char="-"/>
            </a:pPr>
            <a:r>
              <a:rPr lang="en-US" dirty="0" smtClean="0"/>
              <a:t>Support Utility Efficiency Programs</a:t>
            </a:r>
          </a:p>
          <a:p>
            <a:pPr>
              <a:buFontTx/>
              <a:buChar char="-"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Local Green Bank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38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 Green Bank can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3"/>
            <a:ext cx="3598443" cy="4267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2"/>
                </a:solidFill>
              </a:rPr>
              <a:t>Partnering with </a:t>
            </a:r>
            <a:br>
              <a:rPr lang="en-US" sz="2800" dirty="0" smtClean="0">
                <a:solidFill>
                  <a:schemeClr val="accent2"/>
                </a:solidFill>
              </a:rPr>
            </a:br>
            <a:r>
              <a:rPr lang="en-US" sz="2800" dirty="0" smtClean="0">
                <a:solidFill>
                  <a:schemeClr val="accent2"/>
                </a:solidFill>
              </a:rPr>
              <a:t>Private Capital </a:t>
            </a:r>
          </a:p>
          <a:p>
            <a:pPr lvl="0">
              <a:buClr>
                <a:srgbClr val="99CB38"/>
              </a:buClr>
              <a:buFontTx/>
              <a:buChar char="-"/>
            </a:pP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Leverage private dollars</a:t>
            </a:r>
          </a:p>
          <a:p>
            <a:pPr lvl="0">
              <a:buClr>
                <a:srgbClr val="99CB38"/>
              </a:buClr>
              <a:buFontTx/>
              <a:buChar char="-"/>
            </a:pP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Address Market Gaps</a:t>
            </a:r>
          </a:p>
          <a:p>
            <a:pPr lvl="0">
              <a:buClr>
                <a:srgbClr val="99CB38"/>
              </a:buClr>
              <a:buFontTx/>
              <a:buChar char="-"/>
            </a:pP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Standardization and Data</a:t>
            </a:r>
          </a:p>
          <a:p>
            <a:pPr lvl="0">
              <a:buClr>
                <a:srgbClr val="99CB38"/>
              </a:buClr>
              <a:buFontTx/>
              <a:buChar char="-"/>
            </a:pP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Support Demand and Build Volume</a:t>
            </a:r>
          </a:p>
          <a:p>
            <a:pPr lvl="0">
              <a:buClr>
                <a:srgbClr val="99CB38"/>
              </a:buClr>
              <a:buFontTx/>
              <a:buChar char="-"/>
            </a:pP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Reduce Risk through innovative financing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buNone/>
            </a:pPr>
            <a:endParaRPr lang="en-US" sz="2800" dirty="0" smtClean="0">
              <a:solidFill>
                <a:schemeClr val="accent2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4569790" y="4401003"/>
          <a:ext cx="2572373" cy="167640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3599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238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588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500" dirty="0" smtClean="0"/>
                        <a:t>Investment ($MM/</a:t>
                      </a:r>
                      <a:r>
                        <a:rPr lang="en-US" sz="1500" dirty="0" err="1" smtClean="0"/>
                        <a:t>yr</a:t>
                      </a:r>
                      <a:r>
                        <a:rPr lang="en-US" sz="1500" dirty="0" smtClean="0"/>
                        <a:t>)</a:t>
                      </a:r>
                      <a:endParaRPr lang="en-US" sz="15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 marL="91460" marR="91460" marT="45651" marB="4565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500" dirty="0" smtClean="0"/>
                        <a:t>$165.8</a:t>
                      </a:r>
                      <a:endParaRPr lang="en-US" sz="15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 marL="91460" marR="91460" marT="45651" marB="4565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Leverage Ratio</a:t>
                      </a:r>
                      <a:endParaRPr lang="en-US" sz="15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 marL="91460" marR="91460" marT="45651" marB="456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3:1</a:t>
                      </a:r>
                      <a:endParaRPr lang="en-US" sz="15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 marL="91460" marR="91460" marT="45651" marB="45651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% of Funds as Loans</a:t>
                      </a:r>
                      <a:endParaRPr lang="en-US" sz="15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 marL="91460" marR="91460" marT="45651" marB="456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56</a:t>
                      </a:r>
                      <a:endParaRPr lang="en-US" sz="15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 marL="91460" marR="91460" marT="45651" marB="4565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4569791" y="2424372"/>
          <a:ext cx="2559139" cy="1947233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3599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991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279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5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500" dirty="0" smtClean="0"/>
                        <a:t>FY12-FY15</a:t>
                      </a:r>
                    </a:p>
                    <a:p>
                      <a:pPr algn="ctr"/>
                      <a:r>
                        <a:rPr lang="en-US" sz="1500" dirty="0" smtClean="0"/>
                        <a:t>(CGB)</a:t>
                      </a:r>
                      <a:r>
                        <a:rPr lang="en-US" sz="1500" baseline="30000" dirty="0" smtClean="0"/>
                        <a:t> 1</a:t>
                      </a:r>
                      <a:endParaRPr lang="en-US" sz="1500" b="0" baseline="30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963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n-US" sz="1500" kern="1200" dirty="0" smtClean="0"/>
                        <a:t>Model</a:t>
                      </a:r>
                      <a:endParaRPr lang="en-US" sz="1500" b="1" kern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algn="ctr"/>
                      <a:r>
                        <a:rPr lang="en-US" sz="1500" strike="noStrike" baseline="0" dirty="0" smtClean="0"/>
                        <a:t>Financing</a:t>
                      </a:r>
                      <a:endParaRPr lang="en-US" sz="1500" strike="sngStrike" baseline="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96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500" dirty="0" smtClean="0"/>
                        <a:t>Clean Energy (MW/</a:t>
                      </a:r>
                      <a:r>
                        <a:rPr lang="en-US" sz="1500" dirty="0" err="1" smtClean="0"/>
                        <a:t>yr</a:t>
                      </a:r>
                      <a:r>
                        <a:rPr lang="en-US" sz="1500" dirty="0" smtClean="0"/>
                        <a:t>)</a:t>
                      </a:r>
                      <a:endParaRPr lang="en-US" sz="15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500" dirty="0" smtClean="0"/>
                        <a:t>33.63</a:t>
                      </a:r>
                      <a:endParaRPr lang="en-US" sz="15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/>
          </p:nvPr>
        </p:nvGraphicFramePr>
        <p:xfrm>
          <a:off x="7161078" y="4399616"/>
          <a:ext cx="1205681" cy="1678194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20568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93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500" dirty="0" smtClean="0"/>
                        <a:t>$670.0</a:t>
                      </a:r>
                      <a:endParaRPr lang="en-US" sz="15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 marL="91379" marR="91379" marT="45700" marB="4570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939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algn="ctr"/>
                      <a:r>
                        <a:rPr lang="en-US" sz="1500" b="1" dirty="0" smtClean="0"/>
                        <a:t>10:1</a:t>
                      </a:r>
                      <a:endParaRPr lang="en-US" sz="15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 marL="91379" marR="91379" marT="45700" marB="4570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9398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80</a:t>
                      </a:r>
                      <a:endParaRPr lang="en-US" sz="15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 marL="91379" marR="91379" marT="45700" marB="4570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7161859" y="2424372"/>
          <a:ext cx="1204899" cy="1947233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2048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8279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500" dirty="0" smtClean="0"/>
                        <a:t>FY16 Targets</a:t>
                      </a:r>
                    </a:p>
                    <a:p>
                      <a:pPr algn="ctr"/>
                      <a:r>
                        <a:rPr lang="en-US" sz="1500" dirty="0" smtClean="0"/>
                        <a:t>(CGB)</a:t>
                      </a:r>
                      <a:r>
                        <a:rPr lang="en-US" sz="1500" baseline="30000" dirty="0" smtClean="0"/>
                        <a:t> 2</a:t>
                      </a:r>
                      <a:endParaRPr lang="en-US" sz="1500" b="0" baseline="300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963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algn="ctr"/>
                      <a:r>
                        <a:rPr lang="en-US" sz="1500" strike="noStrike" baseline="0" dirty="0" smtClean="0"/>
                        <a:t>Financing</a:t>
                      </a:r>
                      <a:endParaRPr lang="en-US" sz="1500" strike="sngStrike" baseline="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96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500" dirty="0" smtClean="0"/>
                        <a:t>110.0</a:t>
                      </a:r>
                      <a:endParaRPr lang="en-US" sz="1500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76860" y="6430612"/>
            <a:ext cx="863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Example of CT Green Bank, provided by Coalition for Green Capital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69789" y="2055040"/>
            <a:ext cx="37969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Connecticut Green Bank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8950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Building a Green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5249229" cy="40233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2"/>
                </a:solidFill>
              </a:rPr>
              <a:t>Nation’s First Local Green Bank</a:t>
            </a:r>
          </a:p>
          <a:p>
            <a:pPr>
              <a:buFontTx/>
              <a:buChar char="-"/>
            </a:pPr>
            <a:r>
              <a:rPr lang="en-US" dirty="0" smtClean="0"/>
              <a:t>Green Bank Legislation: June 2015</a:t>
            </a:r>
          </a:p>
          <a:p>
            <a:pPr lvl="1">
              <a:buFontTx/>
              <a:buChar char="-"/>
            </a:pPr>
            <a:r>
              <a:rPr lang="en-US" dirty="0" smtClean="0"/>
              <a:t>Public-Purpose Private Entity</a:t>
            </a:r>
          </a:p>
          <a:p>
            <a:pPr lvl="1">
              <a:buFontTx/>
              <a:buChar char="-"/>
            </a:pPr>
            <a:r>
              <a:rPr lang="en-US" dirty="0" smtClean="0"/>
              <a:t>Increase investment in clean energy deployment</a:t>
            </a:r>
          </a:p>
          <a:p>
            <a:pPr>
              <a:buFontTx/>
              <a:buChar char="-"/>
            </a:pPr>
            <a:r>
              <a:rPr lang="en-US" dirty="0" smtClean="0"/>
              <a:t>Coalition for Green Capital: Implementation Support</a:t>
            </a:r>
            <a:endParaRPr lang="en-US" dirty="0"/>
          </a:p>
          <a:p>
            <a:pPr lvl="1">
              <a:buFontTx/>
              <a:buChar char="-"/>
            </a:pPr>
            <a:r>
              <a:rPr lang="en-US" dirty="0" smtClean="0"/>
              <a:t>Market Research</a:t>
            </a:r>
          </a:p>
          <a:p>
            <a:pPr lvl="1">
              <a:buFontTx/>
              <a:buChar char="-"/>
            </a:pPr>
            <a:r>
              <a:rPr lang="en-US" dirty="0" smtClean="0"/>
              <a:t>Governance and Incorporation</a:t>
            </a:r>
          </a:p>
          <a:p>
            <a:pPr lvl="1">
              <a:buFontTx/>
              <a:buChar char="-"/>
            </a:pPr>
            <a:r>
              <a:rPr lang="en-US" dirty="0" smtClean="0"/>
              <a:t>Fundraising</a:t>
            </a:r>
          </a:p>
          <a:p>
            <a:pPr>
              <a:buFontTx/>
              <a:buChar char="-"/>
            </a:pPr>
            <a:r>
              <a:rPr lang="en-US" dirty="0" smtClean="0"/>
              <a:t>Currently: Wrapping up Work Group, Recruiting Board of Directors, Bylaw Development</a:t>
            </a:r>
            <a:endParaRPr lang="en-US" dirty="0"/>
          </a:p>
          <a:p>
            <a:pPr>
              <a:buFontTx/>
              <a:buChar char="-"/>
            </a:pPr>
            <a:endParaRPr lang="en-US" b="1" dirty="0" smtClean="0">
              <a:solidFill>
                <a:schemeClr val="accent2"/>
              </a:solidFill>
            </a:endParaRPr>
          </a:p>
        </p:txBody>
      </p:sp>
      <p:pic>
        <p:nvPicPr>
          <p:cNvPr id="1026" name="Picture 2" descr="http://www.supergreenme.com/data/files/30708/4f7c2e5b5d707-Coalition%20for%20Green%20Capit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145" y="3128751"/>
            <a:ext cx="1610303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4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Building a Green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323514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2"/>
                </a:solidFill>
              </a:rPr>
              <a:t>Learning about Community Needs/Opportunities</a:t>
            </a:r>
          </a:p>
          <a:p>
            <a:pPr>
              <a:buFontTx/>
              <a:buChar char="-"/>
            </a:pPr>
            <a:r>
              <a:rPr lang="en-US" dirty="0" smtClean="0"/>
              <a:t>Work Group</a:t>
            </a:r>
          </a:p>
          <a:p>
            <a:pPr lvl="1">
              <a:buFontTx/>
              <a:buChar char="-"/>
            </a:pPr>
            <a:r>
              <a:rPr lang="en-US" dirty="0" smtClean="0"/>
              <a:t>400+ email subscribers, 50+ committee members, 30+ super members</a:t>
            </a:r>
          </a:p>
          <a:p>
            <a:pPr lvl="1">
              <a:buFontTx/>
              <a:buChar char="-"/>
            </a:pPr>
            <a:r>
              <a:rPr lang="en-US" dirty="0" smtClean="0"/>
              <a:t>Fundraising, Governance, Marketplace Development</a:t>
            </a:r>
          </a:p>
          <a:p>
            <a:pPr>
              <a:buFontTx/>
              <a:buChar char="-"/>
            </a:pPr>
            <a:r>
              <a:rPr lang="en-US" dirty="0" smtClean="0"/>
              <a:t>Coalition for Green Capital: Market Assessment</a:t>
            </a:r>
            <a:endParaRPr lang="en-US" dirty="0"/>
          </a:p>
          <a:p>
            <a:pPr lvl="1">
              <a:buFontTx/>
              <a:buChar char="-"/>
            </a:pPr>
            <a:r>
              <a:rPr lang="en-US" dirty="0" smtClean="0"/>
              <a:t>Landscaping</a:t>
            </a:r>
          </a:p>
          <a:p>
            <a:pPr lvl="1">
              <a:buFontTx/>
              <a:buChar char="-"/>
            </a:pPr>
            <a:r>
              <a:rPr lang="en-US" dirty="0" smtClean="0"/>
              <a:t>Market Sizing</a:t>
            </a:r>
          </a:p>
          <a:p>
            <a:pPr lvl="1">
              <a:buFontTx/>
              <a:buChar char="-"/>
            </a:pPr>
            <a:r>
              <a:rPr lang="en-US" dirty="0" smtClean="0"/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54539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$2.7 billion of clean energy potential in the County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76860" y="6430612"/>
            <a:ext cx="863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u="sng" dirty="0">
                <a:solidFill>
                  <a:schemeClr val="bg1"/>
                </a:solidFill>
              </a:rPr>
              <a:t>Notes &amp; Sources</a:t>
            </a:r>
            <a:r>
              <a:rPr lang="en-US" sz="1100" dirty="0">
                <a:solidFill>
                  <a:schemeClr val="bg1"/>
                </a:solidFill>
              </a:rPr>
              <a:t>: (1) Only includes power generation, does not include bioenergy used for end-use efficiency. Only estimates technical potential. SEIA, EIA, NREL, GTM, </a:t>
            </a:r>
            <a:r>
              <a:rPr lang="en-US" sz="1100" dirty="0" err="1">
                <a:solidFill>
                  <a:schemeClr val="bg1"/>
                </a:solidFill>
              </a:rPr>
              <a:t>EmPOWER</a:t>
            </a:r>
            <a:r>
              <a:rPr lang="en-US" sz="1100" dirty="0">
                <a:solidFill>
                  <a:schemeClr val="bg1"/>
                </a:solidFill>
              </a:rPr>
              <a:t>, ACEEE, DOE, GDS, EEFA, CHP Market Analysis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543733" y="1825222"/>
          <a:ext cx="8102254" cy="4390260"/>
        </p:xfrm>
        <a:graphic>
          <a:graphicData uri="http://schemas.openxmlformats.org/drawingml/2006/table">
            <a:tbl>
              <a:tblPr/>
              <a:tblGrid>
                <a:gridCol w="11264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2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49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3806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Selected Technologies</a:t>
                      </a:r>
                      <a:endParaRPr lang="en-US" sz="13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7B2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 Current Installed Capacity </a:t>
                      </a:r>
                      <a:endParaRPr lang="en-US" sz="13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7B2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 Potential Market</a:t>
                      </a:r>
                      <a:endParaRPr lang="en-US" sz="13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7B2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</a:t>
                      </a:r>
                      <a:r>
                        <a:rPr lang="en-US" sz="13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Unfilled Potential Cost</a:t>
                      </a:r>
                      <a:endParaRPr lang="en-US" sz="13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7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178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 smtClean="0">
                          <a:effectLst/>
                          <a:latin typeface="+mn-lt"/>
                        </a:rPr>
                        <a:t>Wind</a:t>
                      </a:r>
                      <a:endParaRPr lang="en-US" sz="1300" b="1" i="0" u="none" strike="noStrike" dirty="0"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MW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$0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036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effectLst/>
                          <a:latin typeface="+mn-lt"/>
                        </a:rPr>
                        <a:t>Solar </a:t>
                      </a:r>
                      <a:r>
                        <a:rPr lang="en-US" sz="1300" b="1" i="0" u="none" strike="noStrike" dirty="0" smtClean="0">
                          <a:effectLst/>
                          <a:latin typeface="+mn-lt"/>
                        </a:rPr>
                        <a:t>PV</a:t>
                      </a:r>
                      <a:endParaRPr lang="en-US" sz="1300" b="1" i="0" u="none" strike="noStrike" dirty="0"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Residential</a:t>
                      </a:r>
                      <a:endParaRPr lang="en-US" sz="1300" b="1" dirty="0"/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14.3 MW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182 MW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$549</a:t>
                      </a:r>
                      <a:r>
                        <a:rPr lang="en-US" sz="13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M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03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C&amp;I</a:t>
                      </a:r>
                      <a:endParaRPr lang="en-US" sz="1300" b="1" dirty="0"/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13.7 MW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175 MW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$308 M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178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 smtClean="0">
                          <a:effectLst/>
                          <a:latin typeface="+mn-lt"/>
                        </a:rPr>
                        <a:t>Energy Efficiency</a:t>
                      </a:r>
                      <a:endParaRPr lang="en-US" sz="1300" b="1" i="0" u="none" strike="noStrike" dirty="0"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 smtClean="0">
                          <a:effectLst/>
                          <a:latin typeface="+mn-lt"/>
                        </a:rPr>
                        <a:t>Electric</a:t>
                      </a:r>
                      <a:endParaRPr lang="en-US" sz="1300" b="1" i="0" u="none" strike="noStrike" baseline="30000" dirty="0"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896 GWh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3,842 GWh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$879 M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71787">
                <a:tc v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 smtClean="0">
                          <a:effectLst/>
                          <a:latin typeface="+mn-lt"/>
                        </a:rPr>
                        <a:t>Thermal</a:t>
                      </a:r>
                      <a:endParaRPr lang="en-US" sz="1300" b="1" i="0" u="none" strike="noStrike" baseline="30000" dirty="0"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9,032 </a:t>
                      </a:r>
                      <a:r>
                        <a:rPr lang="en-US" sz="13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BBtu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$701 M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39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 smtClean="0">
                          <a:effectLst/>
                          <a:latin typeface="+mn-lt"/>
                        </a:rPr>
                        <a:t>Bioenergy</a:t>
                      </a:r>
                      <a:r>
                        <a:rPr lang="en-US" sz="1300" b="1" i="0" u="none" strike="noStrike" baseline="0" dirty="0" smtClean="0">
                          <a:effectLst/>
                          <a:latin typeface="+mn-lt"/>
                        </a:rPr>
                        <a:t> Electric Generation</a:t>
                      </a:r>
                      <a:r>
                        <a:rPr lang="en-US" sz="1300" b="1" i="0" u="none" strike="noStrike" baseline="30000" dirty="0" smtClean="0">
                          <a:effectLst/>
                          <a:latin typeface="+mn-lt"/>
                        </a:rPr>
                        <a:t>1</a:t>
                      </a:r>
                      <a:endParaRPr lang="en-US" sz="1300" b="1" i="0" u="none" strike="noStrike" baseline="30000" dirty="0"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54 MW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/>
                        <a:buNone/>
                      </a:pPr>
                      <a:r>
                        <a:rPr lang="en-US" sz="13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 MW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$122 M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369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 smtClean="0">
                          <a:effectLst/>
                          <a:latin typeface="+mn-lt"/>
                        </a:rPr>
                        <a:t>Combined Heat &amp; Power</a:t>
                      </a:r>
                      <a:endParaRPr lang="en-US" sz="1300" b="1" i="0" u="none" strike="noStrike" dirty="0">
                        <a:effectLst/>
                        <a:latin typeface="+mn-lt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 MW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 MW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$90 M</a:t>
                      </a:r>
                      <a:endParaRPr lang="en-US" sz="1300" b="0" i="0" u="none" strike="noStrike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600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300" b="1" i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1300" b="1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+mn-lt"/>
                        </a:rPr>
                        <a:t>N/A</a:t>
                      </a:r>
                      <a:endParaRPr lang="en-US" sz="1300" dirty="0">
                        <a:latin typeface="+mn-lt"/>
                      </a:endParaRPr>
                    </a:p>
                  </a:txBody>
                  <a:tcPr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  <a:endParaRPr lang="en-US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$2,652 M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62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$2.7 billion of clean energy potential in the County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08" y="2192867"/>
            <a:ext cx="8351375" cy="3805338"/>
          </a:xfrm>
          <a:prstGeom prst="rect">
            <a:avLst/>
          </a:prstGeom>
        </p:spPr>
      </p:pic>
      <p:sp>
        <p:nvSpPr>
          <p:cNvPr id="14" name="Left Brace 13"/>
          <p:cNvSpPr/>
          <p:nvPr/>
        </p:nvSpPr>
        <p:spPr bwMode="auto">
          <a:xfrm rot="16200000">
            <a:off x="1526019" y="3656443"/>
            <a:ext cx="444357" cy="2752004"/>
          </a:xfrm>
          <a:prstGeom prst="leftBrace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Left Brace 14"/>
          <p:cNvSpPr/>
          <p:nvPr/>
        </p:nvSpPr>
        <p:spPr bwMode="auto">
          <a:xfrm rot="16200000">
            <a:off x="5383611" y="2723426"/>
            <a:ext cx="444357" cy="4618037"/>
          </a:xfrm>
          <a:prstGeom prst="leftBrace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0478" y="5341776"/>
            <a:ext cx="3148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$900 Million </a:t>
            </a:r>
          </a:p>
          <a:p>
            <a:pPr algn="ctr"/>
            <a:r>
              <a:rPr lang="en-US" b="1" dirty="0" smtClean="0"/>
              <a:t>Solar Opportunity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6999" y="5340050"/>
            <a:ext cx="314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$1.5 Billion </a:t>
            </a:r>
          </a:p>
          <a:p>
            <a:pPr algn="ctr"/>
            <a:r>
              <a:rPr lang="en-US" b="1" dirty="0" smtClean="0"/>
              <a:t>Efficiency Opportunity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6860" y="6430612"/>
            <a:ext cx="863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Graphic compiled by Coalition for Green Capital on behalf of Montgomery County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13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Ground-</a:t>
            </a:r>
            <a:r>
              <a:rPr lang="en-US" dirty="0" err="1" smtClean="0"/>
              <a:t>truthing</a:t>
            </a:r>
            <a:r>
              <a:rPr lang="en-US" dirty="0" smtClean="0"/>
              <a:t> through Interviews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/>
          </p:nvPr>
        </p:nvGraphicFramePr>
        <p:xfrm>
          <a:off x="228600" y="2246882"/>
          <a:ext cx="8562975" cy="2027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/>
          <p:cNvGraphicFramePr>
            <a:graphicFrameLocks/>
          </p:cNvGraphicFramePr>
          <p:nvPr>
            <p:extLst/>
          </p:nvPr>
        </p:nvGraphicFramePr>
        <p:xfrm>
          <a:off x="228600" y="4454229"/>
          <a:ext cx="8562975" cy="198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05100" y="1818402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Supply – Side </a:t>
            </a:r>
            <a:endParaRPr lang="en-US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05100" y="4097474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Demand – Side</a:t>
            </a:r>
            <a:endParaRPr lang="en-US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33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Arrow 9"/>
          <p:cNvSpPr/>
          <p:nvPr/>
        </p:nvSpPr>
        <p:spPr>
          <a:xfrm>
            <a:off x="6098953" y="2081088"/>
            <a:ext cx="2731326" cy="4067422"/>
          </a:xfrm>
          <a:prstGeom prst="rightArrow">
            <a:avLst>
              <a:gd name="adj1" fmla="val 50000"/>
              <a:gd name="adj2" fmla="val 2913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Board of Directors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Priorities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of the future Board of Directors will determine Green Bank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activities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35312" y="2410691"/>
            <a:ext cx="5486402" cy="321821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lang="en-US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Green Bank Work Group + DEP</a:t>
            </a:r>
          </a:p>
          <a:p>
            <a:pPr algn="ctr"/>
            <a:endParaRPr lang="en-US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lang="en-US" sz="2800" b="1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Governance drives Mission:</a:t>
            </a:r>
            <a:br>
              <a:rPr lang="en-US" dirty="0" smtClean="0"/>
            </a:br>
            <a:r>
              <a:rPr lang="en-US" dirty="0" smtClean="0"/>
              <a:t>Mission drives Activities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268820" y="3135116"/>
            <a:ext cx="2315689" cy="224443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Market Assessment &amp; Recommendations</a:t>
            </a:r>
          </a:p>
          <a:p>
            <a:pPr algn="ctr"/>
            <a:r>
              <a:rPr lang="en-US" dirty="0" smtClean="0"/>
              <a:t>Consolidate Data and Information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5017" y="4266272"/>
            <a:ext cx="2252239" cy="40777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EE and RE Potentiality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5018" y="3782260"/>
            <a:ext cx="2252239" cy="40777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Economic Development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9376" y="3297586"/>
            <a:ext cx="2252239" cy="40777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Policy Goals and Needs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5016" y="4734239"/>
            <a:ext cx="2252239" cy="40777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Stakeholder Insights</a:t>
            </a:r>
          </a:p>
        </p:txBody>
      </p:sp>
    </p:spTree>
    <p:extLst>
      <p:ext uri="{BB962C8B-B14F-4D97-AF65-F5344CB8AC3E}">
        <p14:creationId xmlns:p14="http://schemas.microsoft.com/office/powerpoint/2010/main" val="401425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6860" y="6430612"/>
            <a:ext cx="863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Contact: Michelle Vigen | michelle.vigen@montgomerycountymd.gov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323514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2"/>
                </a:solidFill>
              </a:rPr>
              <a:t>Green Banking affords a unique opportunity</a:t>
            </a:r>
          </a:p>
          <a:p>
            <a:pPr>
              <a:buFontTx/>
              <a:buChar char="-"/>
            </a:pPr>
            <a:r>
              <a:rPr lang="en-US" dirty="0" smtClean="0"/>
              <a:t>Magnitude of work requires private capital partnership</a:t>
            </a:r>
          </a:p>
          <a:p>
            <a:pPr>
              <a:buFontTx/>
              <a:buChar char="-"/>
            </a:pPr>
            <a:r>
              <a:rPr lang="en-US" dirty="0" smtClean="0"/>
              <a:t>Role of public institutions in building a market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2"/>
                </a:solidFill>
              </a:rPr>
              <a:t>Learn about your market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Work Group: Stakeholder Insights</a:t>
            </a:r>
          </a:p>
          <a:p>
            <a:pPr>
              <a:buFontTx/>
              <a:buChar char="-"/>
            </a:pPr>
            <a:r>
              <a:rPr lang="en-US" dirty="0" smtClean="0"/>
              <a:t>Market Assessment Research</a:t>
            </a:r>
          </a:p>
        </p:txBody>
      </p:sp>
    </p:spTree>
    <p:extLst>
      <p:ext uri="{BB962C8B-B14F-4D97-AF65-F5344CB8AC3E}">
        <p14:creationId xmlns:p14="http://schemas.microsoft.com/office/powerpoint/2010/main" val="165941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 bwMode="auto">
          <a:xfrm>
            <a:off x="6195044" y="211673"/>
            <a:ext cx="2816669" cy="2930406"/>
          </a:xfrm>
        </p:spPr>
        <p:txBody>
          <a:bodyPr numCol="1" anchor="ctr" anchorCtr="0" compatLnSpc="1">
            <a:prstTxWarp prst="textNoShape">
              <a:avLst/>
            </a:prstTxWarp>
          </a:bodyPr>
          <a:lstStyle/>
          <a:p>
            <a:r>
              <a:rPr lang="en-US" sz="3200" dirty="0">
                <a:latin typeface="Century Gothic" pitchFamily="34" charset="0"/>
                <a:cs typeface="Century Gothic" pitchFamily="34" charset="0"/>
              </a:rPr>
              <a:t>Clean Water Partnership Project Overview</a:t>
            </a:r>
            <a:endParaRPr lang="en-US" sz="3200" cap="none" dirty="0" smtClean="0">
              <a:solidFill>
                <a:srgbClr val="4A4A4A"/>
              </a:solidFill>
              <a:latin typeface="Century Gothic" pitchFamily="34" charset="0"/>
              <a:cs typeface="Century Gothic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95044" y="3634994"/>
            <a:ext cx="2710842" cy="773104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200" dirty="0" smtClean="0"/>
              <a:t>Presentation to </a:t>
            </a:r>
            <a:r>
              <a:rPr lang="en-US" sz="1200" dirty="0"/>
              <a:t> </a:t>
            </a:r>
            <a:r>
              <a:rPr lang="en-US" sz="1200" dirty="0" smtClean="0"/>
              <a:t>the University of Maryland’s Climate Action 2016 Forum</a:t>
            </a:r>
          </a:p>
        </p:txBody>
      </p:sp>
    </p:spTree>
    <p:extLst>
      <p:ext uri="{BB962C8B-B14F-4D97-AF65-F5344CB8AC3E}">
        <p14:creationId xmlns:p14="http://schemas.microsoft.com/office/powerpoint/2010/main" val="132761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1396" y="1485900"/>
            <a:ext cx="6103692" cy="357187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lvl="2" indent="-285750" algn="just">
              <a:spcBef>
                <a:spcPct val="20000"/>
              </a:spcBef>
              <a:buClr>
                <a:srgbClr val="000000"/>
              </a:buClr>
              <a:buFont typeface="Arial" charset="0"/>
              <a:buChar char="•"/>
              <a:defRPr/>
            </a:pPr>
            <a:r>
              <a:rPr lang="en-US" sz="1600" dirty="0" smtClean="0">
                <a:solidFill>
                  <a:srgbClr val="7C7369"/>
                </a:solidFill>
                <a:latin typeface="Georgia" pitchFamily="18" charset="0"/>
                <a:cs typeface="Georgia" pitchFamily="18" charset="0"/>
              </a:rPr>
              <a:t>Challenges</a:t>
            </a:r>
          </a:p>
          <a:p>
            <a:pPr marL="685800" lvl="1" indent="-285750" algn="just">
              <a:spcBef>
                <a:spcPct val="20000"/>
              </a:spcBef>
              <a:buClr>
                <a:srgbClr val="000000"/>
              </a:buClr>
              <a:buFont typeface="Arial" charset="0"/>
              <a:buChar char="–"/>
              <a:defRPr/>
            </a:pPr>
            <a:r>
              <a:rPr lang="en-US" sz="1400" dirty="0">
                <a:solidFill>
                  <a:srgbClr val="3A66A1"/>
                </a:solidFill>
                <a:latin typeface="Georgia"/>
                <a:cs typeface="Georgia"/>
              </a:rPr>
              <a:t>National Pollutant Discharge Elimination System’s (NPDES) Municipal Separate </a:t>
            </a:r>
            <a:r>
              <a:rPr lang="en-US" sz="1400" dirty="0" err="1">
                <a:solidFill>
                  <a:srgbClr val="3A66A1"/>
                </a:solidFill>
                <a:latin typeface="Georgia"/>
                <a:cs typeface="Georgia"/>
              </a:rPr>
              <a:t>Stormwater</a:t>
            </a:r>
            <a:r>
              <a:rPr lang="en-US" sz="1400" dirty="0">
                <a:solidFill>
                  <a:srgbClr val="3A66A1"/>
                </a:solidFill>
                <a:latin typeface="Georgia"/>
                <a:cs typeface="Georgia"/>
              </a:rPr>
              <a:t> System (MS4) permit requirement</a:t>
            </a:r>
          </a:p>
          <a:p>
            <a:pPr marL="1143000" lvl="2" indent="-285750" algn="just">
              <a:spcBef>
                <a:spcPct val="20000"/>
              </a:spcBef>
              <a:buClr>
                <a:srgbClr val="000000"/>
              </a:buClr>
              <a:buFont typeface="Arial" charset="0"/>
              <a:buChar char="–"/>
              <a:defRPr/>
            </a:pPr>
            <a:r>
              <a:rPr lang="en-US" sz="1400" dirty="0">
                <a:solidFill>
                  <a:srgbClr val="3A66A1"/>
                </a:solidFill>
                <a:latin typeface="Georgia"/>
                <a:cs typeface="Georgia"/>
              </a:rPr>
              <a:t>Treat 20% of impervious area (6,000 acres) by </a:t>
            </a:r>
            <a:r>
              <a:rPr lang="en-US" sz="1400" dirty="0" smtClean="0">
                <a:solidFill>
                  <a:srgbClr val="3A66A1"/>
                </a:solidFill>
                <a:latin typeface="Georgia"/>
                <a:cs typeface="Georgia"/>
              </a:rPr>
              <a:t>2019</a:t>
            </a:r>
          </a:p>
          <a:p>
            <a:pPr marL="685800" lvl="1" indent="-285750" algn="just">
              <a:spcBef>
                <a:spcPct val="20000"/>
              </a:spcBef>
              <a:buClr>
                <a:srgbClr val="000000"/>
              </a:buClr>
              <a:buFont typeface="Arial" charset="0"/>
              <a:buChar char="–"/>
              <a:defRPr/>
            </a:pPr>
            <a:r>
              <a:rPr lang="en-US" sz="1400" dirty="0" smtClean="0">
                <a:solidFill>
                  <a:srgbClr val="3A66A1"/>
                </a:solidFill>
                <a:latin typeface="Georgia"/>
                <a:cs typeface="Georgia"/>
              </a:rPr>
              <a:t>EPA’s Chesapeake Bay total maximum daily load (TMDL) requirement</a:t>
            </a:r>
          </a:p>
          <a:p>
            <a:pPr marL="1143000" lvl="2" indent="-285750" algn="just">
              <a:spcBef>
                <a:spcPct val="20000"/>
              </a:spcBef>
              <a:buClr>
                <a:srgbClr val="000000"/>
              </a:buClr>
              <a:buFont typeface="Arial" charset="0"/>
              <a:buChar char="–"/>
              <a:defRPr/>
            </a:pPr>
            <a:r>
              <a:rPr lang="en-US" sz="1400" dirty="0" smtClean="0">
                <a:solidFill>
                  <a:srgbClr val="3A66A1"/>
                </a:solidFill>
                <a:latin typeface="Georgia"/>
                <a:cs typeface="Georgia"/>
              </a:rPr>
              <a:t>Treat 15,000 impervious acres by 2025</a:t>
            </a:r>
          </a:p>
          <a:p>
            <a:pPr marL="685800" lvl="1" indent="-285750" algn="just">
              <a:spcBef>
                <a:spcPct val="20000"/>
              </a:spcBef>
              <a:buClr>
                <a:srgbClr val="000000"/>
              </a:buClr>
              <a:buFont typeface="Arial" charset="0"/>
              <a:buChar char="–"/>
              <a:defRPr/>
            </a:pPr>
            <a:r>
              <a:rPr lang="en-US" sz="1400" dirty="0" smtClean="0">
                <a:solidFill>
                  <a:srgbClr val="3A66A1"/>
                </a:solidFill>
                <a:latin typeface="Georgia"/>
                <a:cs typeface="Georgia"/>
              </a:rPr>
              <a:t>Estimated cost: $1.2 billion</a:t>
            </a:r>
          </a:p>
          <a:p>
            <a:pPr marL="285750" lvl="2" indent="-285750" algn="just">
              <a:spcBef>
                <a:spcPct val="20000"/>
              </a:spcBef>
              <a:buClr>
                <a:srgbClr val="000000"/>
              </a:buClr>
              <a:buFont typeface="Arial" charset="0"/>
              <a:buChar char="•"/>
              <a:defRPr/>
            </a:pPr>
            <a:endParaRPr lang="en-US" sz="1600" dirty="0" smtClean="0">
              <a:solidFill>
                <a:srgbClr val="7C7369"/>
              </a:solidFill>
              <a:latin typeface="Georgia" pitchFamily="18" charset="0"/>
              <a:cs typeface="Georgia" pitchFamily="18" charset="0"/>
            </a:endParaRPr>
          </a:p>
          <a:p>
            <a:pPr marL="285750" lvl="2" indent="-285750" algn="just">
              <a:spcBef>
                <a:spcPct val="20000"/>
              </a:spcBef>
              <a:buClr>
                <a:srgbClr val="000000"/>
              </a:buClr>
              <a:buFont typeface="Arial" charset="0"/>
              <a:buChar char="•"/>
              <a:defRPr/>
            </a:pPr>
            <a:r>
              <a:rPr lang="en-US" sz="1600" dirty="0" smtClean="0">
                <a:solidFill>
                  <a:srgbClr val="7C7369"/>
                </a:solidFill>
                <a:latin typeface="Georgia" pitchFamily="18" charset="0"/>
                <a:cs typeface="Georgia" pitchFamily="18" charset="0"/>
              </a:rPr>
              <a:t>Solution</a:t>
            </a:r>
          </a:p>
          <a:p>
            <a:pPr marL="685800" lvl="1" indent="-285750" algn="just">
              <a:spcBef>
                <a:spcPct val="20000"/>
              </a:spcBef>
              <a:buClr>
                <a:srgbClr val="000000"/>
              </a:buClr>
              <a:buFont typeface="Arial" charset="0"/>
              <a:buChar char="–"/>
              <a:defRPr/>
            </a:pPr>
            <a:r>
              <a:rPr lang="en-US" sz="1400" dirty="0">
                <a:solidFill>
                  <a:srgbClr val="3A66A1"/>
                </a:solidFill>
                <a:latin typeface="Georgia"/>
                <a:cs typeface="Georgia"/>
              </a:rPr>
              <a:t>Form innovative public-private partnership (P3)</a:t>
            </a:r>
          </a:p>
          <a:p>
            <a:pPr marL="685800" lvl="1" indent="-285750" algn="just">
              <a:spcBef>
                <a:spcPct val="20000"/>
              </a:spcBef>
              <a:buClr>
                <a:srgbClr val="000000"/>
              </a:buClr>
              <a:buFont typeface="Arial" charset="0"/>
              <a:buChar char="–"/>
              <a:defRPr/>
            </a:pPr>
            <a:r>
              <a:rPr lang="en-US" sz="1400" dirty="0" smtClean="0">
                <a:solidFill>
                  <a:srgbClr val="3A66A1"/>
                </a:solidFill>
                <a:latin typeface="Georgia"/>
                <a:cs typeface="Georgia"/>
              </a:rPr>
              <a:t>Implement </a:t>
            </a:r>
            <a:r>
              <a:rPr lang="en-US" sz="1400" dirty="0" err="1">
                <a:solidFill>
                  <a:srgbClr val="3A66A1"/>
                </a:solidFill>
                <a:latin typeface="Georgia"/>
                <a:cs typeface="Georgia"/>
              </a:rPr>
              <a:t>stormwater</a:t>
            </a:r>
            <a:r>
              <a:rPr lang="en-US" sz="1400" dirty="0">
                <a:solidFill>
                  <a:srgbClr val="3A66A1"/>
                </a:solidFill>
                <a:latin typeface="Georgia"/>
                <a:cs typeface="Georgia"/>
              </a:rPr>
              <a:t> utility </a:t>
            </a:r>
            <a:r>
              <a:rPr lang="en-US" sz="1400" dirty="0" smtClean="0">
                <a:solidFill>
                  <a:srgbClr val="3A66A1"/>
                </a:solidFill>
                <a:latin typeface="Georgia"/>
                <a:cs typeface="Georgia"/>
              </a:rPr>
              <a:t>fee</a:t>
            </a:r>
            <a:endParaRPr lang="en-US" sz="1600" dirty="0">
              <a:solidFill>
                <a:srgbClr val="7C7369"/>
              </a:solidFill>
              <a:latin typeface="Georgia" pitchFamily="18" charset="0"/>
              <a:cs typeface="Georg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075217-688C-4D31-B6E2-9FF4A90BB593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12035" y="335281"/>
            <a:ext cx="8719929" cy="100774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Prince George’s County, Maryland</a:t>
            </a:r>
            <a:br>
              <a:rPr lang="en-US" dirty="0" smtClean="0"/>
            </a:br>
            <a:r>
              <a:rPr lang="en-US" dirty="0" err="1" smtClean="0"/>
              <a:t>Stormwater</a:t>
            </a:r>
            <a:r>
              <a:rPr lang="en-US" dirty="0" smtClean="0"/>
              <a:t> regulatory compliance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11396" y="6600804"/>
            <a:ext cx="209544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latin typeface="Georgia" pitchFamily="18" charset="0"/>
              </a:rPr>
              <a:t>Copyright © 2015 </a:t>
            </a:r>
            <a:r>
              <a:rPr lang="en-US" sz="800" dirty="0" smtClean="0">
                <a:latin typeface="Georgia" pitchFamily="18" charset="0"/>
              </a:rPr>
              <a:t> Corvias </a:t>
            </a:r>
            <a:r>
              <a:rPr lang="en-US" sz="800" dirty="0">
                <a:latin typeface="Georgia" pitchFamily="18" charset="0"/>
              </a:rPr>
              <a:t>Solutions, LLC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953" y="1628776"/>
            <a:ext cx="1743341" cy="4400549"/>
          </a:xfrm>
          <a:prstGeom prst="rect">
            <a:avLst/>
          </a:prstGeom>
          <a:solidFill>
            <a:srgbClr val="000000">
              <a:shade val="95000"/>
            </a:srgbClr>
          </a:solidFill>
          <a:ln w="38100">
            <a:solidFill>
              <a:srgbClr val="92D050"/>
            </a:solidFill>
            <a:miter lim="800000"/>
            <a:headEnd/>
            <a:tailEnd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62513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13" y="274638"/>
            <a:ext cx="8695427" cy="682625"/>
          </a:xfrm>
        </p:spPr>
        <p:txBody>
          <a:bodyPr/>
          <a:lstStyle/>
          <a:p>
            <a:r>
              <a:rPr lang="en-US" dirty="0" smtClean="0"/>
              <a:t>The Clean Water Partnership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088" y="1143001"/>
            <a:ext cx="4038600" cy="4860926"/>
          </a:xfrm>
        </p:spPr>
        <p:txBody>
          <a:bodyPr/>
          <a:lstStyle/>
          <a:p>
            <a:r>
              <a:rPr lang="en-US" sz="1600" dirty="0"/>
              <a:t>Retrofit 2,000 impervious acres</a:t>
            </a:r>
          </a:p>
          <a:p>
            <a:pPr lvl="1"/>
            <a:r>
              <a:rPr lang="en-US" sz="1400" dirty="0"/>
              <a:t>Automatic 2,000 additional acres</a:t>
            </a:r>
          </a:p>
          <a:p>
            <a:r>
              <a:rPr lang="en-US" sz="1600" dirty="0"/>
              <a:t>30 year full life-cycle partnership</a:t>
            </a:r>
          </a:p>
          <a:p>
            <a:pPr marL="342900" lvl="1" indent="-342900">
              <a:buFont typeface="Arial" charset="0"/>
              <a:buChar char="•"/>
            </a:pPr>
            <a:r>
              <a:rPr lang="en-US" sz="1600" dirty="0">
                <a:solidFill>
                  <a:srgbClr val="7C7369"/>
                </a:solidFill>
              </a:rPr>
              <a:t>$100M initial development </a:t>
            </a:r>
            <a:r>
              <a:rPr lang="en-US" sz="1600" dirty="0" smtClean="0">
                <a:solidFill>
                  <a:srgbClr val="7C7369"/>
                </a:solidFill>
              </a:rPr>
              <a:t>period</a:t>
            </a:r>
          </a:p>
          <a:p>
            <a:pPr lvl="1"/>
            <a:r>
              <a:rPr lang="en-US" sz="1400" dirty="0"/>
              <a:t>$235M in total development with O&amp;M</a:t>
            </a:r>
          </a:p>
          <a:p>
            <a:r>
              <a:rPr lang="en-US" sz="1600" dirty="0" smtClean="0"/>
              <a:t>Design</a:t>
            </a:r>
            <a:r>
              <a:rPr lang="en-US" sz="1600" dirty="0"/>
              <a:t>, Build, Operate, Finance, and Maintain whole-system solution that will deliver better, more efficient services through every phase</a:t>
            </a:r>
          </a:p>
          <a:p>
            <a:r>
              <a:rPr lang="en-US" sz="1600" dirty="0" smtClean="0"/>
              <a:t>Commitment to utilization of local, small, and minority-owned businesses performing 30-40% of work</a:t>
            </a:r>
          </a:p>
          <a:p>
            <a:r>
              <a:rPr lang="en-US" sz="1600" dirty="0" smtClean="0"/>
              <a:t>Community and social economic development through alternative compliance with faith based groups, mentor protégé program, and workforce development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075217-688C-4D31-B6E2-9FF4A90BB593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787" y="1143001"/>
            <a:ext cx="3447229" cy="1789771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5014913" y="3538458"/>
            <a:ext cx="3657601" cy="2493984"/>
          </a:xfrm>
        </p:spPr>
        <p:txBody>
          <a:bodyPr/>
          <a:lstStyle/>
          <a:p>
            <a:r>
              <a:rPr lang="en-US" sz="1600" dirty="0" smtClean="0"/>
              <a:t>2016 Performance </a:t>
            </a:r>
            <a:r>
              <a:rPr lang="en-US" sz="1600" dirty="0"/>
              <a:t>T</a:t>
            </a:r>
            <a:r>
              <a:rPr lang="en-US" sz="1600" dirty="0" smtClean="0"/>
              <a:t>o-Date</a:t>
            </a:r>
          </a:p>
          <a:p>
            <a:pPr lvl="1"/>
            <a:r>
              <a:rPr lang="en-US" sz="1400" dirty="0" smtClean="0"/>
              <a:t>1,424  acres in development</a:t>
            </a:r>
          </a:p>
          <a:p>
            <a:pPr lvl="1"/>
            <a:r>
              <a:rPr lang="en-US" sz="1400" dirty="0" smtClean="0"/>
              <a:t>$36 million budget</a:t>
            </a:r>
          </a:p>
          <a:p>
            <a:pPr lvl="1"/>
            <a:r>
              <a:rPr lang="en-US" sz="1400" dirty="0"/>
              <a:t>$8 million in contractual commitments to the local economy to </a:t>
            </a:r>
            <a:r>
              <a:rPr lang="en-US" sz="1400" dirty="0" smtClean="0"/>
              <a:t>date</a:t>
            </a:r>
          </a:p>
          <a:p>
            <a:pPr lvl="1"/>
            <a:r>
              <a:rPr lang="en-US" sz="1400" dirty="0" smtClean="0"/>
              <a:t>$48 million financing application pending with the Maryland Department of the Environment State Revolving Fund program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3400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075217-688C-4D31-B6E2-9FF4A90BB593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12035" y="335281"/>
            <a:ext cx="8719929" cy="63626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Key Financing Attributes of p3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11396" y="6600804"/>
            <a:ext cx="209544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latin typeface="Georgia" pitchFamily="18" charset="0"/>
              </a:rPr>
              <a:t>Copyright © 2015 </a:t>
            </a:r>
            <a:r>
              <a:rPr lang="en-US" sz="800" dirty="0" smtClean="0">
                <a:latin typeface="Georgia" pitchFamily="18" charset="0"/>
              </a:rPr>
              <a:t> Corvias </a:t>
            </a:r>
            <a:r>
              <a:rPr lang="en-US" sz="800" dirty="0">
                <a:latin typeface="Georgia" pitchFamily="18" charset="0"/>
              </a:rPr>
              <a:t>Solutions, LLC </a:t>
            </a:r>
          </a:p>
        </p:txBody>
      </p:sp>
      <p:sp>
        <p:nvSpPr>
          <p:cNvPr id="9" name="Rectangle 8"/>
          <p:cNvSpPr/>
          <p:nvPr/>
        </p:nvSpPr>
        <p:spPr>
          <a:xfrm>
            <a:off x="485772" y="1128713"/>
            <a:ext cx="8186741" cy="310038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600" dirty="0">
                <a:solidFill>
                  <a:srgbClr val="7C7369"/>
                </a:solidFill>
                <a:latin typeface="Georgia"/>
                <a:cs typeface="Georgia"/>
              </a:rPr>
              <a:t>Access to flexible, innovative financing solutions that are comparable to tax-exempt debt</a:t>
            </a:r>
          </a:p>
          <a:p>
            <a:pPr marL="742950" lvl="1" indent="-285750">
              <a:spcBef>
                <a:spcPct val="20000"/>
              </a:spcBef>
              <a:buFont typeface="Arial" charset="0"/>
              <a:buChar char="–"/>
            </a:pPr>
            <a:r>
              <a:rPr lang="en-US" sz="1400" dirty="0" err="1" smtClean="0">
                <a:solidFill>
                  <a:srgbClr val="3A66A1"/>
                </a:solidFill>
                <a:latin typeface="Georgia"/>
                <a:cs typeface="Georgia"/>
              </a:rPr>
              <a:t>Stormwater</a:t>
            </a:r>
            <a:r>
              <a:rPr lang="en-US" sz="1400" dirty="0" smtClean="0">
                <a:solidFill>
                  <a:srgbClr val="3A66A1"/>
                </a:solidFill>
                <a:latin typeface="Georgia"/>
                <a:cs typeface="Georgia"/>
              </a:rPr>
              <a:t>  </a:t>
            </a:r>
            <a:r>
              <a:rPr lang="en-US" sz="1400" dirty="0">
                <a:solidFill>
                  <a:srgbClr val="3A66A1"/>
                </a:solidFill>
                <a:latin typeface="Georgia"/>
                <a:cs typeface="Georgia"/>
              </a:rPr>
              <a:t>Utility fees contain the fundamental &amp; prerequisite collateral to secure private </a:t>
            </a:r>
            <a:r>
              <a:rPr lang="en-US" sz="1400" dirty="0" smtClean="0">
                <a:solidFill>
                  <a:srgbClr val="3A66A1"/>
                </a:solidFill>
                <a:latin typeface="Georgia"/>
                <a:cs typeface="Georgia"/>
              </a:rPr>
              <a:t>capital</a:t>
            </a:r>
          </a:p>
          <a:p>
            <a:pPr marL="742950" lvl="1" indent="-285750">
              <a:spcBef>
                <a:spcPct val="20000"/>
              </a:spcBef>
              <a:buFont typeface="Arial" charset="0"/>
              <a:buChar char="–"/>
            </a:pPr>
            <a:r>
              <a:rPr lang="en-US" sz="1400" dirty="0" smtClean="0">
                <a:solidFill>
                  <a:srgbClr val="3A66A1"/>
                </a:solidFill>
                <a:latin typeface="Georgia"/>
                <a:cs typeface="Georgia"/>
              </a:rPr>
              <a:t> </a:t>
            </a:r>
            <a:r>
              <a:rPr lang="en-US" sz="1400" dirty="0">
                <a:solidFill>
                  <a:srgbClr val="3A66A1"/>
                </a:solidFill>
                <a:latin typeface="Georgia"/>
                <a:cs typeface="Georgia"/>
              </a:rPr>
              <a:t>Fixed fees directly linked to performance obligations</a:t>
            </a:r>
          </a:p>
          <a:p>
            <a:pPr marL="742950" lvl="1" indent="-285750">
              <a:spcBef>
                <a:spcPct val="20000"/>
              </a:spcBef>
              <a:buFont typeface="Arial" charset="0"/>
              <a:buChar char="–"/>
            </a:pPr>
            <a:r>
              <a:rPr lang="en-US" sz="1400" dirty="0">
                <a:solidFill>
                  <a:srgbClr val="3A66A1"/>
                </a:solidFill>
                <a:latin typeface="Georgia"/>
                <a:cs typeface="Georgia"/>
              </a:rPr>
              <a:t>Operations and maintenance funded throughout the life of project</a:t>
            </a:r>
          </a:p>
          <a:p>
            <a:pPr marL="742950" lvl="1" indent="-285750">
              <a:spcBef>
                <a:spcPct val="20000"/>
              </a:spcBef>
              <a:buFont typeface="Arial" charset="0"/>
              <a:buChar char="–"/>
            </a:pPr>
            <a:r>
              <a:rPr lang="en-US" sz="1400" dirty="0" smtClean="0">
                <a:solidFill>
                  <a:srgbClr val="3A66A1"/>
                </a:solidFill>
                <a:latin typeface="Georgia"/>
                <a:cs typeface="Georgia"/>
              </a:rPr>
              <a:t>Project </a:t>
            </a:r>
            <a:r>
              <a:rPr lang="en-US" sz="1400" dirty="0">
                <a:solidFill>
                  <a:srgbClr val="3A66A1"/>
                </a:solidFill>
                <a:latin typeface="Georgia"/>
                <a:cs typeface="Georgia"/>
              </a:rPr>
              <a:t>savings are reinvested in project or returned to municipality</a:t>
            </a:r>
          </a:p>
          <a:p>
            <a:pPr marL="742950" lvl="1" indent="-285750">
              <a:spcBef>
                <a:spcPct val="20000"/>
              </a:spcBef>
              <a:buFont typeface="Arial" charset="0"/>
              <a:buChar char="–"/>
            </a:pPr>
            <a:r>
              <a:rPr lang="en-US" sz="1400" dirty="0">
                <a:solidFill>
                  <a:srgbClr val="3A66A1"/>
                </a:solidFill>
                <a:latin typeface="Georgia"/>
                <a:cs typeface="Georgia"/>
              </a:rPr>
              <a:t>Economies of scale, project aggregation, streamlined procurement process and collaboration create cost savings and faster implementation</a:t>
            </a:r>
          </a:p>
          <a:p>
            <a:pPr marL="742950" lvl="1" indent="-285750">
              <a:spcBef>
                <a:spcPct val="20000"/>
              </a:spcBef>
              <a:buFont typeface="Arial" charset="0"/>
              <a:buChar char="–"/>
            </a:pPr>
            <a:r>
              <a:rPr lang="en-US" sz="1400" dirty="0">
                <a:solidFill>
                  <a:srgbClr val="3A66A1"/>
                </a:solidFill>
                <a:latin typeface="Georgia"/>
                <a:cs typeface="Georgia"/>
              </a:rPr>
              <a:t>Risks are allocated to the parties best able to manage them </a:t>
            </a:r>
            <a:endParaRPr lang="en-US" sz="1400" dirty="0" smtClean="0">
              <a:solidFill>
                <a:srgbClr val="3A66A1"/>
              </a:solidFill>
              <a:latin typeface="Georgia"/>
              <a:cs typeface="Georgia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600" dirty="0">
                <a:solidFill>
                  <a:srgbClr val="7C7369"/>
                </a:solidFill>
                <a:latin typeface="Georgia"/>
                <a:cs typeface="Georgia"/>
              </a:rPr>
              <a:t>Private financing reduces demands on the public’s bonding capacity, freeing up funds for other public services </a:t>
            </a:r>
          </a:p>
          <a:p>
            <a:pPr marL="742950" lvl="1" indent="-285750">
              <a:spcBef>
                <a:spcPct val="20000"/>
              </a:spcBef>
              <a:buFont typeface="Arial" charset="0"/>
              <a:buChar char="–"/>
            </a:pPr>
            <a:endParaRPr lang="en-US" sz="1400" dirty="0">
              <a:solidFill>
                <a:srgbClr val="3A66A1"/>
              </a:solidFill>
              <a:latin typeface="Georgia"/>
              <a:cs typeface="Georgia"/>
            </a:endParaRPr>
          </a:p>
          <a:p>
            <a:pPr marL="742950" lvl="1" indent="-285750">
              <a:spcBef>
                <a:spcPct val="20000"/>
              </a:spcBef>
              <a:buFont typeface="Arial" charset="0"/>
              <a:buChar char="–"/>
            </a:pPr>
            <a:endParaRPr lang="en-US" sz="1400" dirty="0">
              <a:solidFill>
                <a:srgbClr val="3A66A1"/>
              </a:solidFill>
              <a:latin typeface="Georgia"/>
              <a:cs typeface="Georgi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843" y="4471988"/>
            <a:ext cx="38481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798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675017" y="2943245"/>
            <a:ext cx="46424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78787"/>
                </a:solidFill>
                <a:latin typeface="Avenir Light"/>
                <a:cs typeface="Avenir Light"/>
              </a:rPr>
              <a:t>Ellory Monks</a:t>
            </a:r>
          </a:p>
          <a:p>
            <a:r>
              <a:rPr lang="en-US" sz="2300" dirty="0" smtClean="0">
                <a:solidFill>
                  <a:srgbClr val="878787"/>
                </a:solidFill>
                <a:latin typeface="Avenir Light"/>
                <a:cs typeface="Avenir Light"/>
              </a:rPr>
              <a:t>UMD Climate Action 2016 Forum</a:t>
            </a:r>
            <a:endParaRPr lang="en-US" sz="2300" dirty="0">
              <a:solidFill>
                <a:srgbClr val="878787"/>
              </a:solidFill>
              <a:latin typeface="Avenir Light"/>
              <a:cs typeface="Avenir Light"/>
            </a:endParaRPr>
          </a:p>
          <a:p>
            <a:r>
              <a:rPr lang="en-US" sz="2400" dirty="0" smtClean="0">
                <a:solidFill>
                  <a:srgbClr val="878787"/>
                </a:solidFill>
                <a:latin typeface="Avenir Light"/>
                <a:cs typeface="Avenir Light"/>
              </a:rPr>
              <a:t>May 4, 2016</a:t>
            </a:r>
            <a:endParaRPr lang="en-US" sz="2400" dirty="0">
              <a:solidFill>
                <a:srgbClr val="878787"/>
              </a:solidFill>
              <a:latin typeface="Avenir Light"/>
              <a:cs typeface="Avenir Ligh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5989" y="6294360"/>
            <a:ext cx="4123313" cy="3680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Word mark - full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5733" y="5926934"/>
            <a:ext cx="1835972" cy="49050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308535" y="2256755"/>
            <a:ext cx="3382858" cy="25545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5D346D"/>
                </a:solidFill>
                <a:latin typeface="Avenir Book"/>
                <a:cs typeface="Avenir Book"/>
              </a:rPr>
              <a:t>Helping Cities </a:t>
            </a:r>
          </a:p>
          <a:p>
            <a:r>
              <a:rPr lang="en-US" sz="3200" b="1" dirty="0" smtClean="0">
                <a:solidFill>
                  <a:srgbClr val="9AAE2D"/>
                </a:solidFill>
                <a:latin typeface="Avenir Book"/>
                <a:cs typeface="Avenir Book"/>
              </a:rPr>
              <a:t>RE.</a:t>
            </a:r>
            <a:r>
              <a:rPr lang="en-US" sz="3200" b="1" dirty="0" smtClean="0">
                <a:solidFill>
                  <a:srgbClr val="5D346D"/>
                </a:solidFill>
                <a:latin typeface="Avenir Book"/>
                <a:cs typeface="Avenir Book"/>
              </a:rPr>
              <a:t>invest,</a:t>
            </a:r>
            <a:r>
              <a:rPr lang="en-US" sz="3200" b="1" dirty="0" smtClean="0">
                <a:solidFill>
                  <a:srgbClr val="380B35"/>
                </a:solidFill>
                <a:latin typeface="Avenir Book"/>
                <a:cs typeface="Avenir Book"/>
              </a:rPr>
              <a:t> </a:t>
            </a:r>
          </a:p>
          <a:p>
            <a:r>
              <a:rPr lang="en-US" sz="3200" b="1" dirty="0" err="1" smtClean="0">
                <a:solidFill>
                  <a:srgbClr val="9AAE2D"/>
                </a:solidFill>
                <a:latin typeface="Avenir Book"/>
                <a:cs typeface="Avenir Book"/>
              </a:rPr>
              <a:t>RE.</a:t>
            </a:r>
            <a:r>
              <a:rPr lang="en-US" sz="3200" b="1" dirty="0" err="1" smtClean="0">
                <a:solidFill>
                  <a:srgbClr val="5D346D"/>
                </a:solidFill>
                <a:latin typeface="Avenir Book"/>
                <a:cs typeface="Avenir Book"/>
              </a:rPr>
              <a:t>bound</a:t>
            </a:r>
            <a:r>
              <a:rPr lang="en-US" sz="3200" b="1" dirty="0" smtClean="0">
                <a:solidFill>
                  <a:srgbClr val="5D346D"/>
                </a:solidFill>
                <a:latin typeface="Avenir Book"/>
                <a:cs typeface="Avenir Book"/>
              </a:rPr>
              <a:t> &amp; </a:t>
            </a:r>
            <a:r>
              <a:rPr lang="en-US" sz="3200" b="1" dirty="0" err="1" smtClean="0">
                <a:solidFill>
                  <a:srgbClr val="9AAE2D"/>
                </a:solidFill>
                <a:latin typeface="Avenir Book"/>
                <a:cs typeface="Avenir Book"/>
              </a:rPr>
              <a:t>RE.</a:t>
            </a:r>
            <a:r>
              <a:rPr lang="en-US" sz="3200" b="1" dirty="0" err="1" smtClean="0">
                <a:solidFill>
                  <a:srgbClr val="5D346D"/>
                </a:solidFill>
                <a:latin typeface="Avenir Book"/>
                <a:cs typeface="Avenir Book"/>
              </a:rPr>
              <a:t>imagine</a:t>
            </a:r>
            <a:r>
              <a:rPr lang="en-US" sz="3200" b="1" dirty="0" smtClean="0">
                <a:solidFill>
                  <a:srgbClr val="5D346D"/>
                </a:solidFill>
                <a:latin typeface="Avenir Book"/>
                <a:cs typeface="Avenir Book"/>
              </a:rPr>
              <a:t> Predevelopment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605589" y="1680307"/>
            <a:ext cx="0" cy="34973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016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371463" y="704473"/>
            <a:ext cx="7091230" cy="88696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660066"/>
                </a:solidFill>
              </a:rPr>
              <a:t>Designing &amp; Financing for </a:t>
            </a:r>
            <a:r>
              <a:rPr lang="en-US" dirty="0">
                <a:solidFill>
                  <a:srgbClr val="660066"/>
                </a:solidFill>
              </a:rPr>
              <a:t>Resilience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42533" y="2641603"/>
            <a:ext cx="63161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i="1" dirty="0" smtClean="0"/>
              <a:t>Whenever </a:t>
            </a:r>
            <a:r>
              <a:rPr lang="en-US" sz="2000" i="1" dirty="0"/>
              <a:t>I run into a problem I can’t solve, I always make it bigger. I can never solve it by trying to make it smaller, but if I make it big enough, I can begin to see the outlines of a solution</a:t>
            </a:r>
            <a:r>
              <a:rPr lang="en-US" sz="2000" i="1" dirty="0" smtClean="0"/>
              <a:t>.</a:t>
            </a:r>
          </a:p>
          <a:p>
            <a:pPr lvl="0"/>
            <a:endParaRPr lang="en-US" sz="2000" dirty="0"/>
          </a:p>
          <a:p>
            <a:r>
              <a:rPr lang="en-US" sz="2000" dirty="0" smtClean="0"/>
              <a:t>								Dwight </a:t>
            </a:r>
            <a:r>
              <a:rPr lang="en-US" sz="2000" dirty="0"/>
              <a:t>Eisenhower</a:t>
            </a:r>
          </a:p>
        </p:txBody>
      </p:sp>
    </p:spTree>
    <p:extLst>
      <p:ext uri="{BB962C8B-B14F-4D97-AF65-F5344CB8AC3E}">
        <p14:creationId xmlns:p14="http://schemas.microsoft.com/office/powerpoint/2010/main" val="28360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25" y="296345"/>
            <a:ext cx="9313332" cy="886968"/>
          </a:xfrm>
        </p:spPr>
        <p:txBody>
          <a:bodyPr/>
          <a:lstStyle/>
          <a:p>
            <a:r>
              <a:rPr lang="en-US" b="1" dirty="0" smtClean="0">
                <a:solidFill>
                  <a:srgbClr val="380B35"/>
                </a:solidFill>
                <a:latin typeface="Avenir Light"/>
                <a:cs typeface="Avenir Light"/>
              </a:rPr>
              <a:t>3 Initiatives, 3 Projects, 3 Financing Strategies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75436" y="1309688"/>
            <a:ext cx="7768564" cy="5294305"/>
          </a:xfrm>
        </p:spPr>
        <p:txBody>
          <a:bodyPr>
            <a:noAutofit/>
          </a:bodyPr>
          <a:lstStyle/>
          <a:p>
            <a:pPr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2400" dirty="0" smtClean="0">
                <a:latin typeface="Avenir Light"/>
                <a:cs typeface="Avenir Light"/>
              </a:rPr>
              <a:t>RE.invest Initiative </a:t>
            </a:r>
            <a:r>
              <a:rPr lang="en-US" sz="2400" b="1" dirty="0" smtClean="0">
                <a:solidFill>
                  <a:srgbClr val="380B35"/>
                </a:solidFill>
                <a:latin typeface="Avenir Light"/>
                <a:cs typeface="Avenir Light"/>
              </a:rPr>
              <a:t>– </a:t>
            </a:r>
            <a:r>
              <a:rPr lang="en-US" sz="2400" dirty="0" smtClean="0">
                <a:latin typeface="Avenir Light"/>
                <a:cs typeface="Avenir Light"/>
              </a:rPr>
              <a:t>Hoboken, NJ </a:t>
            </a:r>
          </a:p>
          <a:p>
            <a:pPr lvl="3" indent="-457200">
              <a:lnSpc>
                <a:spcPct val="110000"/>
              </a:lnSpc>
            </a:pPr>
            <a:r>
              <a:rPr lang="en-US" sz="2400" dirty="0" smtClean="0">
                <a:latin typeface="Avenir Light"/>
                <a:cs typeface="Avenir Light"/>
              </a:rPr>
              <a:t>Design: </a:t>
            </a:r>
            <a:r>
              <a:rPr lang="en-US" sz="2400" dirty="0" err="1" smtClean="0">
                <a:latin typeface="Avenir Light"/>
                <a:cs typeface="Avenir Light"/>
              </a:rPr>
              <a:t>Stormwater</a:t>
            </a:r>
            <a:r>
              <a:rPr lang="en-US" sz="2400" dirty="0" smtClean="0">
                <a:latin typeface="Avenir Light"/>
                <a:cs typeface="Avenir Light"/>
              </a:rPr>
              <a:t> Management + Parking + Green Infrastructure</a:t>
            </a:r>
          </a:p>
          <a:p>
            <a:pPr lvl="3" indent="-457200">
              <a:lnSpc>
                <a:spcPct val="110000"/>
              </a:lnSpc>
            </a:pPr>
            <a:r>
              <a:rPr lang="en-US" sz="2400" dirty="0" smtClean="0">
                <a:latin typeface="Avenir Light"/>
                <a:cs typeface="Avenir Light"/>
              </a:rPr>
              <a:t>Finance: NJEIT + Parking Fees</a:t>
            </a:r>
          </a:p>
          <a:p>
            <a:pPr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2400" dirty="0" err="1" smtClean="0">
                <a:latin typeface="Avenir Light"/>
                <a:cs typeface="Avenir Light"/>
              </a:rPr>
              <a:t>RE.bound</a:t>
            </a:r>
            <a:r>
              <a:rPr lang="en-US" sz="2400" dirty="0" smtClean="0">
                <a:latin typeface="Avenir Light"/>
                <a:cs typeface="Avenir Light"/>
              </a:rPr>
              <a:t> Program </a:t>
            </a:r>
            <a:r>
              <a:rPr lang="en-US" sz="2400" b="1" dirty="0" smtClean="0">
                <a:solidFill>
                  <a:srgbClr val="380B35"/>
                </a:solidFill>
                <a:latin typeface="Avenir Light"/>
                <a:cs typeface="Avenir Light"/>
              </a:rPr>
              <a:t>–</a:t>
            </a:r>
            <a:r>
              <a:rPr lang="en-US" sz="2400" dirty="0" smtClean="0">
                <a:latin typeface="Avenir Light"/>
                <a:cs typeface="Avenir Light"/>
              </a:rPr>
              <a:t> Miami Beach, FL </a:t>
            </a:r>
          </a:p>
          <a:p>
            <a:pPr lvl="3" indent="-457200">
              <a:lnSpc>
                <a:spcPct val="110000"/>
              </a:lnSpc>
            </a:pPr>
            <a:r>
              <a:rPr lang="en-US" sz="2400" dirty="0" smtClean="0">
                <a:latin typeface="Avenir Light"/>
                <a:cs typeface="Avenir Light"/>
              </a:rPr>
              <a:t>Design: Seawall Retrofits  + Flood Management</a:t>
            </a:r>
          </a:p>
          <a:p>
            <a:pPr lvl="3" indent="-457200">
              <a:lnSpc>
                <a:spcPct val="110000"/>
              </a:lnSpc>
            </a:pPr>
            <a:r>
              <a:rPr lang="en-US" sz="2400" dirty="0" smtClean="0">
                <a:latin typeface="Avenir Light"/>
                <a:cs typeface="Avenir Light"/>
              </a:rPr>
              <a:t>Finance: resilience bond (insurance savings capture)</a:t>
            </a:r>
          </a:p>
          <a:p>
            <a:pPr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2400" dirty="0" smtClean="0">
                <a:latin typeface="Avenir Light"/>
                <a:cs typeface="Avenir Light"/>
              </a:rPr>
              <a:t>Build it Green (BIG) Initiative </a:t>
            </a:r>
            <a:r>
              <a:rPr lang="en-US" sz="2400" b="1" dirty="0" smtClean="0">
                <a:solidFill>
                  <a:srgbClr val="380B35"/>
                </a:solidFill>
                <a:latin typeface="Avenir Light"/>
                <a:cs typeface="Avenir Light"/>
              </a:rPr>
              <a:t>–</a:t>
            </a:r>
            <a:r>
              <a:rPr lang="en-US" sz="2400" dirty="0" smtClean="0">
                <a:latin typeface="Avenir Light"/>
                <a:cs typeface="Avenir Light"/>
              </a:rPr>
              <a:t> New </a:t>
            </a:r>
            <a:r>
              <a:rPr lang="en-US" sz="2400" dirty="0">
                <a:latin typeface="Avenir Light"/>
                <a:cs typeface="Avenir Light"/>
              </a:rPr>
              <a:t>Jersey CSO </a:t>
            </a:r>
            <a:r>
              <a:rPr lang="en-US" sz="2400" dirty="0" smtClean="0">
                <a:latin typeface="Avenir Light"/>
                <a:cs typeface="Avenir Light"/>
              </a:rPr>
              <a:t>Communities</a:t>
            </a:r>
          </a:p>
        </p:txBody>
      </p:sp>
    </p:spTree>
    <p:extLst>
      <p:ext uri="{BB962C8B-B14F-4D97-AF65-F5344CB8AC3E}">
        <p14:creationId xmlns:p14="http://schemas.microsoft.com/office/powerpoint/2010/main" val="213821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5692" y="2021541"/>
            <a:ext cx="4779108" cy="1362075"/>
          </a:xfrm>
        </p:spPr>
        <p:txBody>
          <a:bodyPr/>
          <a:lstStyle/>
          <a:p>
            <a:r>
              <a:rPr lang="en-US" sz="3500" dirty="0" smtClean="0"/>
              <a:t>1. The RE.invest</a:t>
            </a:r>
            <a:r>
              <a:rPr lang="en-US" sz="3500" dirty="0"/>
              <a:t> </a:t>
            </a:r>
            <a:r>
              <a:rPr lang="en-US" sz="3500" dirty="0" smtClean="0"/>
              <a:t>Initiative</a:t>
            </a:r>
            <a:endParaRPr lang="en-US" sz="35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70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466" y="1134532"/>
            <a:ext cx="7425799" cy="482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55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60066"/>
                </a:solidFill>
              </a:rPr>
              <a:t>The High Cost of Infrastructure Failure</a:t>
            </a:r>
            <a:endParaRPr lang="en-US" dirty="0">
              <a:solidFill>
                <a:srgbClr val="66006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83431" y="6129561"/>
            <a:ext cx="14087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dirty="0" smtClean="0">
                <a:solidFill>
                  <a:schemeClr val="bg2"/>
                </a:solidFill>
              </a:rPr>
              <a:t>Image credit: </a:t>
            </a:r>
            <a:r>
              <a:rPr lang="en-US" sz="800" i="1" dirty="0" err="1" smtClean="0">
                <a:hlinkClick r:id="rId3"/>
              </a:rPr>
              <a:t>weather.gov</a:t>
            </a:r>
            <a:endParaRPr lang="en-US" sz="8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643" y="1748000"/>
            <a:ext cx="6303147" cy="437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6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V="1">
            <a:off x="1286593" y="542290"/>
            <a:ext cx="7874116" cy="5650981"/>
          </a:xfrm>
        </p:spPr>
      </p:pic>
      <p:pic>
        <p:nvPicPr>
          <p:cNvPr id="13" name="Picture Placeholder 1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0011" y="3230780"/>
            <a:ext cx="2673212" cy="2286674"/>
          </a:xfrm>
        </p:spPr>
      </p:pic>
    </p:spTree>
    <p:extLst>
      <p:ext uri="{BB962C8B-B14F-4D97-AF65-F5344CB8AC3E}">
        <p14:creationId xmlns:p14="http://schemas.microsoft.com/office/powerpoint/2010/main" val="403575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89" y="159101"/>
            <a:ext cx="8463420" cy="1715988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 rotWithShape="1">
          <a:blip r:embed="rId4"/>
          <a:srcRect l="35295" t="20059" r="10160" b="8554"/>
          <a:stretch/>
        </p:blipFill>
        <p:spPr bwMode="auto">
          <a:xfrm>
            <a:off x="3949700" y="1955800"/>
            <a:ext cx="5051173" cy="33676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5" name="Picture 14"/>
          <p:cNvPicPr/>
          <p:nvPr/>
        </p:nvPicPr>
        <p:blipFill rotWithShape="1">
          <a:blip r:embed="rId5"/>
          <a:srcRect l="11497" t="5310" r="42112" b="26216"/>
          <a:stretch/>
        </p:blipFill>
        <p:spPr bwMode="auto">
          <a:xfrm>
            <a:off x="334180" y="3251199"/>
            <a:ext cx="4212420" cy="31668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12066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The </a:t>
            </a:r>
            <a:r>
              <a:rPr lang="en-US" dirty="0" err="1" smtClean="0"/>
              <a:t>RE.bound</a:t>
            </a:r>
            <a:r>
              <a:rPr lang="en-US" dirty="0" smtClean="0"/>
              <a:t> Program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32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dirty="0" smtClean="0">
                <a:solidFill>
                  <a:srgbClr val="380B35"/>
                </a:solidFill>
                <a:latin typeface="Avenir Light"/>
                <a:cs typeface="Avenir Light"/>
              </a:rPr>
              <a:t>Infrastructure as Financial Risk Reduction</a:t>
            </a:r>
            <a:endParaRPr lang="en-US" sz="3000" dirty="0">
              <a:solidFill>
                <a:srgbClr val="380B35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95569" y="1905000"/>
            <a:ext cx="7129331" cy="4221163"/>
          </a:xfrm>
        </p:spPr>
        <p:txBody>
          <a:bodyPr>
            <a:noAutofit/>
          </a:bodyPr>
          <a:lstStyle/>
          <a:p>
            <a:pPr marL="400050" lvl="1" indent="-400050">
              <a:lnSpc>
                <a:spcPct val="110000"/>
              </a:lnSpc>
            </a:pPr>
            <a:r>
              <a:rPr lang="en-US" sz="2400" dirty="0">
                <a:latin typeface="Avenir Light"/>
                <a:cs typeface="Avenir Light"/>
              </a:rPr>
              <a:t>R</a:t>
            </a:r>
            <a:r>
              <a:rPr lang="en-US" sz="2400" dirty="0" smtClean="0">
                <a:latin typeface="Avenir Light"/>
                <a:cs typeface="Avenir Light"/>
              </a:rPr>
              <a:t>esilient infrastructure is designed to reduce risk </a:t>
            </a:r>
          </a:p>
          <a:p>
            <a:pPr marL="1085850" lvl="4" indent="-400050">
              <a:lnSpc>
                <a:spcPct val="110000"/>
              </a:lnSpc>
            </a:pPr>
            <a:r>
              <a:rPr lang="en-US" sz="2000" dirty="0" smtClean="0">
                <a:latin typeface="Avenir Light"/>
                <a:cs typeface="Avenir Light"/>
              </a:rPr>
              <a:t>Public sector assets &amp; services are safer</a:t>
            </a:r>
          </a:p>
          <a:p>
            <a:pPr marL="1085850" lvl="4" indent="-400050">
              <a:lnSpc>
                <a:spcPct val="110000"/>
              </a:lnSpc>
            </a:pPr>
            <a:r>
              <a:rPr lang="en-US" sz="2000" dirty="0" smtClean="0">
                <a:latin typeface="Avenir Light"/>
                <a:cs typeface="Avenir Light"/>
              </a:rPr>
              <a:t>AND insurance companies lose less money when public &amp; private policy holders are better protected </a:t>
            </a:r>
          </a:p>
          <a:p>
            <a:pPr marL="400050" lvl="1" indent="-400050">
              <a:lnSpc>
                <a:spcPct val="110000"/>
              </a:lnSpc>
            </a:pPr>
            <a:endParaRPr lang="en-US" sz="2400" dirty="0" smtClean="0">
              <a:latin typeface="Avenir Light"/>
              <a:cs typeface="Avenir Light"/>
            </a:endParaRPr>
          </a:p>
          <a:p>
            <a:pPr marL="400050" lvl="1" indent="-400050">
              <a:lnSpc>
                <a:spcPct val="110000"/>
              </a:lnSpc>
            </a:pPr>
            <a:r>
              <a:rPr lang="en-US" sz="2400" dirty="0" smtClean="0">
                <a:latin typeface="Avenir Light"/>
                <a:cs typeface="Avenir Light"/>
              </a:rPr>
              <a:t>Resilience Bonds are one way of ensuring the </a:t>
            </a:r>
            <a:r>
              <a:rPr lang="en-US" sz="2400" i="1" dirty="0" smtClean="0">
                <a:latin typeface="Avenir Light"/>
                <a:cs typeface="Avenir Light"/>
              </a:rPr>
              <a:t>financial</a:t>
            </a:r>
            <a:r>
              <a:rPr lang="en-US" sz="2400" dirty="0" smtClean="0">
                <a:latin typeface="Avenir Light"/>
                <a:cs typeface="Avenir Light"/>
              </a:rPr>
              <a:t> value created by these public investments returns to the public sector</a:t>
            </a:r>
            <a:endParaRPr lang="en-US" sz="2400" dirty="0">
              <a:latin typeface="Avenir Light"/>
              <a:cs typeface="Avenir Ligh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743298" y="5525068"/>
            <a:ext cx="1638698" cy="557784"/>
          </a:xfrm>
          <a:prstGeom prst="roundRect">
            <a:avLst/>
          </a:prstGeom>
          <a:solidFill>
            <a:srgbClr val="380B35"/>
          </a:solidFill>
          <a:ln w="38100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venir Light"/>
                <a:cs typeface="Avenir Light"/>
              </a:rPr>
              <a:t>INSURANCE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189169" y="5525544"/>
            <a:ext cx="1638698" cy="557784"/>
          </a:xfrm>
          <a:prstGeom prst="roundRect">
            <a:avLst/>
          </a:prstGeom>
          <a:solidFill>
            <a:srgbClr val="380B35"/>
          </a:solidFill>
          <a:ln w="38100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venir Light"/>
                <a:cs typeface="Avenir Light"/>
              </a:rPr>
              <a:t>PROJECT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501116" y="5525068"/>
            <a:ext cx="1638698" cy="557784"/>
          </a:xfrm>
          <a:prstGeom prst="roundRect">
            <a:avLst/>
          </a:prstGeom>
          <a:solidFill>
            <a:srgbClr val="380B35"/>
          </a:solidFill>
          <a:ln w="38100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venir Light"/>
                <a:cs typeface="Avenir Light"/>
              </a:rPr>
              <a:t>REBATE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Plus 7"/>
          <p:cNvSpPr/>
          <p:nvPr/>
        </p:nvSpPr>
        <p:spPr>
          <a:xfrm>
            <a:off x="3021714" y="5525068"/>
            <a:ext cx="552251" cy="557784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qual 8"/>
          <p:cNvSpPr/>
          <p:nvPr/>
        </p:nvSpPr>
        <p:spPr>
          <a:xfrm>
            <a:off x="5612514" y="5592644"/>
            <a:ext cx="660400" cy="490684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97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The Build it Green (BIG) Initiative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19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dirty="0" smtClean="0">
                <a:solidFill>
                  <a:srgbClr val="380B35"/>
                </a:solidFill>
                <a:latin typeface="Avenir Light"/>
                <a:cs typeface="Avenir Light"/>
              </a:rPr>
              <a:t>3 New Jersey Combined Sewer Overflow (CSO) Communities </a:t>
            </a:r>
            <a:endParaRPr lang="en-US" sz="3000" dirty="0">
              <a:solidFill>
                <a:srgbClr val="380B35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95569" y="1905000"/>
            <a:ext cx="7129331" cy="4221163"/>
          </a:xfrm>
        </p:spPr>
        <p:txBody>
          <a:bodyPr>
            <a:noAutofit/>
          </a:bodyPr>
          <a:lstStyle/>
          <a:p>
            <a:pPr marL="400050" lvl="1" indent="-400050">
              <a:lnSpc>
                <a:spcPct val="110000"/>
              </a:lnSpc>
            </a:pPr>
            <a:r>
              <a:rPr lang="en-US" sz="2400" dirty="0" smtClean="0">
                <a:latin typeface="Avenir Light"/>
                <a:cs typeface="Avenir Light"/>
              </a:rPr>
              <a:t>Integrated Solutions TBD</a:t>
            </a:r>
          </a:p>
          <a:p>
            <a:pPr marL="1085850" lvl="4" indent="-400050">
              <a:lnSpc>
                <a:spcPct val="110000"/>
              </a:lnSpc>
            </a:pPr>
            <a:r>
              <a:rPr lang="en-US" sz="2000" dirty="0" smtClean="0">
                <a:latin typeface="Avenir Light"/>
                <a:cs typeface="Avenir Light"/>
              </a:rPr>
              <a:t>Porous pavement + broadband, road repairs, parking upgrades </a:t>
            </a:r>
          </a:p>
          <a:p>
            <a:pPr marL="1085850" lvl="4" indent="-400050">
              <a:lnSpc>
                <a:spcPct val="110000"/>
              </a:lnSpc>
            </a:pPr>
            <a:r>
              <a:rPr lang="en-US" sz="2000" dirty="0" smtClean="0">
                <a:latin typeface="Avenir Light"/>
                <a:cs typeface="Avenir Light"/>
              </a:rPr>
              <a:t>Green space + vacant lots, urban revitalization, playgrounds</a:t>
            </a:r>
          </a:p>
          <a:p>
            <a:pPr marL="1085850" lvl="4" indent="-400050">
              <a:lnSpc>
                <a:spcPct val="110000"/>
              </a:lnSpc>
            </a:pPr>
            <a:r>
              <a:rPr lang="en-US" sz="2000" dirty="0" smtClean="0">
                <a:latin typeface="Avenir Light"/>
                <a:cs typeface="Avenir Light"/>
              </a:rPr>
              <a:t>Tree trenches + bike lanes, pedestrian walkways</a:t>
            </a:r>
            <a:endParaRPr lang="en-US" sz="2400" dirty="0" smtClean="0">
              <a:latin typeface="Avenir Light"/>
              <a:cs typeface="Avenir Light"/>
            </a:endParaRPr>
          </a:p>
          <a:p>
            <a:pPr marL="400050" lvl="1" indent="-400050">
              <a:lnSpc>
                <a:spcPct val="110000"/>
              </a:lnSpc>
            </a:pPr>
            <a:r>
              <a:rPr lang="en-US" sz="2400" dirty="0" smtClean="0">
                <a:latin typeface="Avenir Light"/>
                <a:cs typeface="Avenir Light"/>
              </a:rPr>
              <a:t>Financing Strategies TBD</a:t>
            </a:r>
          </a:p>
          <a:p>
            <a:pPr marL="1085850" lvl="4" indent="-400050">
              <a:lnSpc>
                <a:spcPct val="110000"/>
              </a:lnSpc>
            </a:pPr>
            <a:r>
              <a:rPr lang="en-US" sz="2000" dirty="0">
                <a:latin typeface="Avenir Light"/>
                <a:cs typeface="Avenir Light"/>
              </a:rPr>
              <a:t>Private sector engagement</a:t>
            </a:r>
          </a:p>
          <a:p>
            <a:pPr marL="1085850" lvl="4" indent="-400050">
              <a:lnSpc>
                <a:spcPct val="110000"/>
              </a:lnSpc>
            </a:pPr>
            <a:r>
              <a:rPr lang="en-US" sz="2000" dirty="0">
                <a:latin typeface="Avenir Light"/>
                <a:cs typeface="Avenir Light"/>
              </a:rPr>
              <a:t>Additional grant sources</a:t>
            </a:r>
          </a:p>
          <a:p>
            <a:pPr marL="1085850" lvl="4" indent="-400050">
              <a:lnSpc>
                <a:spcPct val="110000"/>
              </a:lnSpc>
            </a:pPr>
            <a:r>
              <a:rPr lang="en-US" sz="2000" dirty="0">
                <a:latin typeface="Avenir Light"/>
                <a:cs typeface="Avenir Light"/>
              </a:rPr>
              <a:t>Long-term: social impact bond?</a:t>
            </a:r>
          </a:p>
        </p:txBody>
      </p:sp>
    </p:spTree>
    <p:extLst>
      <p:ext uri="{BB962C8B-B14F-4D97-AF65-F5344CB8AC3E}">
        <p14:creationId xmlns:p14="http://schemas.microsoft.com/office/powerpoint/2010/main" val="35072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 smtClean="0"/>
          </a:p>
          <a:p>
            <a:r>
              <a:rPr lang="en-US" sz="1600" dirty="0" smtClean="0"/>
              <a:t>Contact: </a:t>
            </a:r>
            <a:r>
              <a:rPr lang="en-US" sz="1600" dirty="0" err="1" smtClean="0"/>
              <a:t>info@refocuspartners.com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254313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15450" cy="662802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05386" y="1762737"/>
            <a:ext cx="6751097" cy="1790700"/>
          </a:xfrm>
        </p:spPr>
        <p:txBody>
          <a:bodyPr>
            <a:normAutofit/>
          </a:bodyPr>
          <a:lstStyle/>
          <a:p>
            <a:pPr algn="l"/>
            <a:r>
              <a:rPr lang="en-US" sz="5400" dirty="0"/>
              <a:t>Resilience &amp;</a:t>
            </a:r>
            <a:br>
              <a:rPr lang="en-US" sz="5400" dirty="0"/>
            </a:br>
            <a:r>
              <a:rPr lang="en-US" sz="5400" dirty="0"/>
              <a:t>sustainability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88533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-228600"/>
            <a:ext cx="5478867" cy="36004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7500" dirty="0"/>
              <a:t>0</a:t>
            </a:r>
            <a:endParaRPr lang="en-US" sz="375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76" b="7534"/>
          <a:stretch/>
        </p:blipFill>
        <p:spPr>
          <a:xfrm>
            <a:off x="2264866" y="857250"/>
            <a:ext cx="426676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71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85850"/>
            <a:ext cx="7765321" cy="994741"/>
          </a:xfrm>
        </p:spPr>
        <p:txBody>
          <a:bodyPr/>
          <a:lstStyle/>
          <a:p>
            <a:r>
              <a:rPr lang="en-US" dirty="0" smtClean="0"/>
              <a:t>Schools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100" y="-285750"/>
            <a:ext cx="9168100" cy="6876075"/>
          </a:xfrm>
        </p:spPr>
      </p:pic>
    </p:spTree>
    <p:extLst>
      <p:ext uri="{BB962C8B-B14F-4D97-AF65-F5344CB8AC3E}">
        <p14:creationId xmlns:p14="http://schemas.microsoft.com/office/powerpoint/2010/main" val="60642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518574"/>
          </a:xfrm>
        </p:spPr>
      </p:pic>
    </p:spTree>
    <p:extLst>
      <p:ext uri="{BB962C8B-B14F-4D97-AF65-F5344CB8AC3E}">
        <p14:creationId xmlns:p14="http://schemas.microsoft.com/office/powerpoint/2010/main" val="182417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1038" y="1003532"/>
            <a:ext cx="9275197" cy="994741"/>
          </a:xfrm>
        </p:spPr>
        <p:txBody>
          <a:bodyPr/>
          <a:lstStyle/>
          <a:p>
            <a:r>
              <a:rPr lang="en-US" dirty="0" smtClean="0"/>
              <a:t>Shade Wall @ Watkins Elementary School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61014" y="1838842"/>
            <a:ext cx="7886700" cy="3263504"/>
          </a:xfrm>
        </p:spPr>
        <p:txBody>
          <a:bodyPr/>
          <a:lstStyle/>
          <a:p>
            <a:r>
              <a:rPr lang="en-US" dirty="0"/>
              <a:t>Cost of Shades (50%): 10,750 SF x $25/SF = $268,750 </a:t>
            </a:r>
            <a:endParaRPr lang="en-US" dirty="0" smtClean="0"/>
          </a:p>
          <a:p>
            <a:r>
              <a:rPr lang="en-US" dirty="0"/>
              <a:t>Savings in </a:t>
            </a:r>
            <a:r>
              <a:rPr lang="en-US" dirty="0" smtClean="0"/>
              <a:t>HVAC </a:t>
            </a:r>
            <a:r>
              <a:rPr lang="en-US" dirty="0"/>
              <a:t>First Cost: 28 tons x $8,000/ton = $224,000 </a:t>
            </a:r>
            <a:endParaRPr lang="en-US" dirty="0" smtClean="0"/>
          </a:p>
          <a:p>
            <a:r>
              <a:rPr lang="en-US" dirty="0"/>
              <a:t>Savings in HVAC Operating Cost: 28 tons x </a:t>
            </a:r>
            <a:r>
              <a:rPr lang="en-US" dirty="0" smtClean="0"/>
              <a:t>1,500 </a:t>
            </a:r>
            <a:r>
              <a:rPr lang="en-US" dirty="0" err="1"/>
              <a:t>hrs</a:t>
            </a:r>
            <a:r>
              <a:rPr lang="en-US" dirty="0"/>
              <a:t>/year x 0.75 kw/ton x $0.15/kwh = $4, 725/year in electricity</a:t>
            </a:r>
            <a:r>
              <a:rPr lang="en-US" dirty="0" smtClean="0"/>
              <a:t>.</a:t>
            </a:r>
          </a:p>
          <a:p>
            <a:pPr marL="342900" lvl="1" indent="0">
              <a:buNone/>
            </a:pPr>
            <a:r>
              <a:rPr lang="en-US" dirty="0" smtClean="0"/>
              <a:t>1) Total Net </a:t>
            </a:r>
            <a:r>
              <a:rPr lang="en-US" dirty="0"/>
              <a:t>Savings= $</a:t>
            </a:r>
            <a:r>
              <a:rPr lang="en-US" dirty="0" smtClean="0"/>
              <a:t>41,495</a:t>
            </a:r>
          </a:p>
          <a:p>
            <a:pPr marL="342900" lvl="1" indent="0">
              <a:buNone/>
            </a:pPr>
            <a:r>
              <a:rPr lang="en-US" dirty="0" smtClean="0"/>
              <a:t>2</a:t>
            </a:r>
            <a:r>
              <a:rPr lang="en-US" dirty="0"/>
              <a:t>) Savings to Investment Ratio (SIR) = </a:t>
            </a:r>
            <a:r>
              <a:rPr lang="en-US" dirty="0" smtClean="0"/>
              <a:t>1.93</a:t>
            </a:r>
          </a:p>
          <a:p>
            <a:pPr marL="342900" lvl="1" indent="0">
              <a:buNone/>
            </a:pPr>
            <a:r>
              <a:rPr lang="en-US" dirty="0" smtClean="0"/>
              <a:t>3</a:t>
            </a:r>
            <a:r>
              <a:rPr lang="en-US" dirty="0"/>
              <a:t>) Annual Internal Rate of Return (</a:t>
            </a:r>
            <a:r>
              <a:rPr lang="en-US" dirty="0" err="1"/>
              <a:t>AIRR</a:t>
            </a:r>
            <a:r>
              <a:rPr lang="en-US" dirty="0"/>
              <a:t>) = </a:t>
            </a:r>
            <a:r>
              <a:rPr lang="en-US" dirty="0" smtClean="0"/>
              <a:t>5.74%</a:t>
            </a:r>
          </a:p>
          <a:p>
            <a:pPr marL="342900" lvl="1" indent="0">
              <a:buNone/>
            </a:pPr>
            <a:r>
              <a:rPr lang="en-US" dirty="0" smtClean="0"/>
              <a:t>4</a:t>
            </a:r>
            <a:r>
              <a:rPr lang="en-US" dirty="0"/>
              <a:t>) Simple Pay Back (</a:t>
            </a:r>
            <a:r>
              <a:rPr lang="en-US" dirty="0" err="1"/>
              <a:t>SPB</a:t>
            </a:r>
            <a:r>
              <a:rPr lang="en-US" dirty="0"/>
              <a:t>) = 10 years </a:t>
            </a:r>
            <a:endParaRPr lang="en-US" dirty="0" smtClean="0"/>
          </a:p>
          <a:p>
            <a:pPr marL="342900" lvl="1" indent="0">
              <a:buNone/>
            </a:pPr>
            <a:r>
              <a:rPr lang="en-US" dirty="0" smtClean="0"/>
              <a:t>5) </a:t>
            </a:r>
            <a:r>
              <a:rPr lang="en-US" dirty="0"/>
              <a:t>Life Cycle Emission Reduction: 932 metric tons C02</a:t>
            </a:r>
            <a:r>
              <a:rPr lang="en-US" dirty="0" smtClean="0"/>
              <a:t>;</a:t>
            </a:r>
          </a:p>
          <a:p>
            <a:pPr marL="342900" lvl="1" indent="0">
              <a:buNone/>
            </a:pPr>
            <a:r>
              <a:rPr lang="en-US" dirty="0" smtClean="0"/>
              <a:t> </a:t>
            </a:r>
            <a:r>
              <a:rPr lang="en-US" dirty="0"/>
              <a:t>3 metric tons S02; 1.4 metric tons NOx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-116" t="13753" r="32802" b="17043"/>
          <a:stretch/>
        </p:blipFill>
        <p:spPr>
          <a:xfrm>
            <a:off x="4974175" y="3124714"/>
            <a:ext cx="4104227" cy="281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03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35" y="857251"/>
            <a:ext cx="7886700" cy="994172"/>
          </a:xfrm>
        </p:spPr>
        <p:txBody>
          <a:bodyPr/>
          <a:lstStyle/>
          <a:p>
            <a:r>
              <a:rPr lang="en-US" dirty="0" smtClean="0"/>
              <a:t>Energy Conservation- Payback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99"/>
          <a:stretch/>
        </p:blipFill>
        <p:spPr bwMode="auto">
          <a:xfrm>
            <a:off x="262891" y="1632747"/>
            <a:ext cx="1233008" cy="1439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906" y="4752127"/>
            <a:ext cx="1526095" cy="1248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1601253" y="2196638"/>
          <a:ext cx="5915740" cy="3179801"/>
        </p:xfrm>
        <a:graphic>
          <a:graphicData uri="http://schemas.openxmlformats.org/drawingml/2006/table">
            <a:tbl>
              <a:tblPr firstRow="1" firstCol="1" bandRow="1"/>
              <a:tblGrid>
                <a:gridCol w="919250"/>
                <a:gridCol w="661101"/>
                <a:gridCol w="536907"/>
                <a:gridCol w="558600"/>
                <a:gridCol w="3239882"/>
              </a:tblGrid>
              <a:tr h="5461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u="sng" dirty="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ECM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u="sng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Average Cost by School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u="sng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Cost/SF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u="sng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Payback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u="sng" dirty="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Value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311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Building Automation System - BACNet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$15K-50K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 month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20% reduction on annual energy costs, as seen at Dunbar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640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Envelope Enhancement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$47.5K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$0.96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2.7 years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Savings, on average, of $250,000 over the life of the building.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640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LED lights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$1.25M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$6.38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years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LED lights are 30% more efficient, and last 6 times longer, reducing maintenance.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640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Daylight Controls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$424K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$2.45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years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Accurate light levels in academic spaces provide an optimal learning environment.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640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Lights Fins- Shading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$280K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$varies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 years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dirty="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Reduced HVAC costs, size, and demand.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461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Greywater Reuse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$540K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$2.50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 year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dirty="0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Have Stormwater credits and do not have to pay a fee for not meeting the requirements. Reduced Watershed impact- meets DDOE-EPA requirements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" y="89020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19488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Baseline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Collect </a:t>
            </a:r>
            <a:r>
              <a:rPr lang="en-US" dirty="0"/>
              <a:t>Water, Waste, Gas, and Energy Data. </a:t>
            </a:r>
          </a:p>
          <a:p>
            <a:pPr marL="0" indent="0">
              <a:buNone/>
            </a:pPr>
            <a:r>
              <a:rPr lang="en-US" dirty="0"/>
              <a:t>Establish a Baseline </a:t>
            </a:r>
            <a:r>
              <a:rPr lang="en-US" dirty="0" smtClean="0"/>
              <a:t>and Optimize Performance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One Example Project: Whittier Elementary Renovated in FY10 had a 29% savings.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1885950"/>
            <a:ext cx="62865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759939" y="3711661"/>
          <a:ext cx="6671013" cy="1253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5362"/>
                <a:gridCol w="1037167"/>
                <a:gridCol w="1082174"/>
                <a:gridCol w="1135361"/>
                <a:gridCol w="1135361"/>
                <a:gridCol w="1145588"/>
              </a:tblGrid>
              <a:tr h="10592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sng" strike="noStrike" dirty="0">
                          <a:effectLst/>
                        </a:rPr>
                        <a:t> M BTUs FY09 </a:t>
                      </a:r>
                      <a:endParaRPr lang="en-US" sz="1100" b="1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sng" strike="noStrike" dirty="0">
                          <a:effectLst/>
                        </a:rPr>
                        <a:t> M BTUs </a:t>
                      </a:r>
                      <a:r>
                        <a:rPr lang="en-US" sz="1100" u="sng" strike="noStrike" dirty="0" smtClean="0">
                          <a:effectLst/>
                        </a:rPr>
                        <a:t>FY10</a:t>
                      </a:r>
                    </a:p>
                    <a:p>
                      <a:pPr algn="ctr" fontAlgn="ctr"/>
                      <a:r>
                        <a:rPr lang="en-US" sz="1100" u="sng" strike="noStrike" dirty="0" smtClean="0">
                          <a:effectLst/>
                        </a:rPr>
                        <a:t>RENO </a:t>
                      </a:r>
                      <a:endParaRPr lang="en-US" sz="1100" b="1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sng" strike="noStrike" dirty="0">
                          <a:effectLst/>
                        </a:rPr>
                        <a:t> M BTUs FY11 </a:t>
                      </a:r>
                      <a:endParaRPr lang="en-US" sz="1100" b="1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sng" strike="noStrike" dirty="0">
                          <a:effectLst/>
                        </a:rPr>
                        <a:t> M BTUs FY12 </a:t>
                      </a:r>
                      <a:endParaRPr lang="en-US" sz="1100" b="1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sng" strike="noStrike" dirty="0">
                          <a:effectLst/>
                        </a:rPr>
                        <a:t> M BTUs FY13 </a:t>
                      </a:r>
                      <a:endParaRPr lang="en-US" sz="1100" b="1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sng" strike="noStrike" dirty="0">
                          <a:effectLst/>
                        </a:rPr>
                        <a:t> Percent Energy Saved </a:t>
                      </a:r>
                      <a:endParaRPr lang="en-US" sz="1100" b="1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ctr"/>
                </a:tc>
              </a:tr>
              <a:tr h="193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64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59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49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46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47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 smtClean="0">
                          <a:effectLst/>
                        </a:rPr>
                        <a:t>29%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4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82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Dunbar High School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56" y="857250"/>
            <a:ext cx="7886700" cy="5159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96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54610" y="1094541"/>
            <a:ext cx="7765321" cy="994741"/>
          </a:xfrm>
        </p:spPr>
        <p:txBody>
          <a:bodyPr/>
          <a:lstStyle/>
          <a:p>
            <a:r>
              <a:rPr lang="en-US" dirty="0" smtClean="0"/>
              <a:t>How efficiency turns into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East West Building Orientation 5%+ passive solar design 10%= 15% energy savings. </a:t>
            </a:r>
          </a:p>
          <a:p>
            <a:r>
              <a:rPr lang="en-US" dirty="0" smtClean="0"/>
              <a:t>Geothermal system reduces energy consumption by 18% or $200K </a:t>
            </a:r>
          </a:p>
          <a:p>
            <a:r>
              <a:rPr lang="en-US" dirty="0" err="1" smtClean="0"/>
              <a:t>PPA</a:t>
            </a:r>
            <a:r>
              <a:rPr lang="en-US" dirty="0" smtClean="0"/>
              <a:t> Solar panels offset 14% of the total energy demand.</a:t>
            </a:r>
          </a:p>
          <a:p>
            <a:endParaRPr lang="en-US" dirty="0" smtClean="0"/>
          </a:p>
          <a:p>
            <a:r>
              <a:rPr lang="en-US" dirty="0" smtClean="0"/>
              <a:t>Low-flow plumbing fixtures decrease water usage by 50% saving 1.4 Million Gallons a year or in DC $7,840 annually. ($5.60/1,000 gal)</a:t>
            </a:r>
          </a:p>
          <a:p>
            <a:pPr lvl="1"/>
            <a:r>
              <a:rPr lang="en-US" dirty="0" smtClean="0"/>
              <a:t>O “Green” Street absorbs all the water from 1.2 inch rain event.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189" y="1022006"/>
            <a:ext cx="2473819" cy="106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3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400175" y="986927"/>
            <a:ext cx="6172200" cy="6858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/>
              <a:t>Dunbar High School Case Study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511067"/>
            <a:ext cx="2743200" cy="4489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1600200" y="2195489"/>
            <a:ext cx="2057400" cy="168887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50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479" y="925830"/>
            <a:ext cx="6172200" cy="685800"/>
          </a:xfrm>
        </p:spPr>
        <p:txBody>
          <a:bodyPr/>
          <a:lstStyle/>
          <a:p>
            <a:r>
              <a:rPr lang="en-US" dirty="0" smtClean="0"/>
              <a:t>Ludlow Taylor Case Study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114" y="1611631"/>
            <a:ext cx="6172200" cy="3108722"/>
          </a:xfrm>
        </p:spPr>
        <p:txBody>
          <a:bodyPr/>
          <a:lstStyle/>
          <a:p>
            <a:r>
              <a:rPr lang="en-US" sz="1350" dirty="0"/>
              <a:t>Energy savings via setting back Saturdays in addition to Sundays at Ludlow Taylor ES. </a:t>
            </a:r>
          </a:p>
          <a:p>
            <a:r>
              <a:rPr lang="en-US" sz="1350" dirty="0"/>
              <a:t>By implementing this setback we are reducing the energy consumption of the school by 1,779 kWh (this Saturday at 894 kWh last Saturday 2,673 kWh) or 15% or at $0.12 kwh = $213 week or $11,000 a year in savings according to the weekly consumption noted on the graph.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" t="13996" r="170" b="18815"/>
          <a:stretch/>
        </p:blipFill>
        <p:spPr bwMode="auto">
          <a:xfrm>
            <a:off x="207480" y="1611630"/>
            <a:ext cx="8683036" cy="391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83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71450" y="800100"/>
            <a:ext cx="9613031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2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8" t="5555" r="3027" b="11112"/>
          <a:stretch/>
        </p:blipFill>
        <p:spPr>
          <a:xfrm>
            <a:off x="-514350" y="857250"/>
            <a:ext cx="1039368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4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Costa Rica</a:t>
            </a:r>
            <a:endParaRPr lang="en-US"/>
          </a:p>
        </p:txBody>
      </p:sp>
      <p:pic>
        <p:nvPicPr>
          <p:cNvPr id="1026" name="Picture 2" descr="C:\Users\mckissack\Desktop\desk top\coff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" y="800100"/>
            <a:ext cx="9201150" cy="526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56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5" b="9017"/>
          <a:stretch/>
        </p:blipFill>
        <p:spPr>
          <a:xfrm>
            <a:off x="1809123" y="742950"/>
            <a:ext cx="5532122" cy="5257800"/>
          </a:xfrm>
        </p:spPr>
      </p:pic>
    </p:spTree>
    <p:extLst>
      <p:ext uri="{BB962C8B-B14F-4D97-AF65-F5344CB8AC3E}">
        <p14:creationId xmlns:p14="http://schemas.microsoft.com/office/powerpoint/2010/main" val="203533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pmanagemit PowerPoint Template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1_Default Design">
      <a:majorFont>
        <a:latin typeface="Joanna MT Std SemiBold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4.xml><?xml version="1.0" encoding="utf-8"?>
<a:theme xmlns:a="http://schemas.openxmlformats.org/drawingml/2006/main" name="CorviasGroup_RFP_NEWBIZ_V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Inspiration">
  <a:themeElements>
    <a:clrScheme name="Inspiration">
      <a:dk1>
        <a:sysClr val="windowText" lastClr="000000"/>
      </a:dk1>
      <a:lt1>
        <a:sysClr val="window" lastClr="FFFFFF"/>
      </a:lt1>
      <a:dk2>
        <a:srgbClr val="2F2F26"/>
      </a:dk2>
      <a:lt2>
        <a:srgbClr val="9FA795"/>
      </a:lt2>
      <a:accent1>
        <a:srgbClr val="749805"/>
      </a:accent1>
      <a:accent2>
        <a:srgbClr val="BACC82"/>
      </a:accent2>
      <a:accent3>
        <a:srgbClr val="6E9EC2"/>
      </a:accent3>
      <a:accent4>
        <a:srgbClr val="2046A5"/>
      </a:accent4>
      <a:accent5>
        <a:srgbClr val="5039C6"/>
      </a:accent5>
      <a:accent6>
        <a:srgbClr val="7411D0"/>
      </a:accent6>
      <a:hlink>
        <a:srgbClr val="FFC000"/>
      </a:hlink>
      <a:folHlink>
        <a:srgbClr val="C0C000"/>
      </a:folHlink>
    </a:clrScheme>
    <a:fontScheme name="Inspiration">
      <a:maj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Inspiration">
      <a:fillStyleLst>
        <a:solidFill>
          <a:schemeClr val="phClr"/>
        </a:solidFill>
        <a:gradFill rotWithShape="1">
          <a:gsLst>
            <a:gs pos="25000">
              <a:schemeClr val="phClr">
                <a:tint val="90000"/>
                <a:shade val="100000"/>
                <a:alpha val="90000"/>
                <a:satMod val="150000"/>
              </a:schemeClr>
            </a:gs>
            <a:gs pos="100000">
              <a:schemeClr val="phClr">
                <a:tint val="100000"/>
                <a:shade val="60000"/>
                <a:satMod val="13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0000"/>
                <a:shade val="100000"/>
                <a:alpha val="85000"/>
                <a:satMod val="150000"/>
              </a:schemeClr>
            </a:gs>
            <a:gs pos="33000">
              <a:schemeClr val="phClr">
                <a:tint val="90000"/>
                <a:shade val="100000"/>
                <a:alpha val="95000"/>
                <a:satMod val="130000"/>
              </a:schemeClr>
            </a:gs>
            <a:gs pos="67000">
              <a:schemeClr val="phClr">
                <a:shade val="70000"/>
                <a:satMod val="135000"/>
              </a:schemeClr>
            </a:gs>
            <a:gs pos="100000">
              <a:schemeClr val="phClr">
                <a:shade val="50000"/>
                <a:satMod val="135000"/>
              </a:schemeClr>
            </a:gs>
          </a:gsLst>
          <a:lin ang="13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8100" cap="flat" cmpd="thickThin" algn="ctr">
          <a:solidFill>
            <a:schemeClr val="phClr"/>
          </a:solidFill>
          <a:prstDash val="solid"/>
        </a:ln>
        <a:ln w="38100" cap="flat" cmpd="thinThick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woPt" dir="tl"/>
          </a:scene3d>
          <a:sp3d extrusionH="12700" prstMaterial="softEdge">
            <a:bevelT w="25400" h="50800"/>
          </a:sp3d>
        </a:effectStyle>
        <a:effectStyle>
          <a:effectLst>
            <a:innerShdw blurRad="50800" dist="25400" dir="2400000">
              <a:srgbClr val="808080">
                <a:alpha val="75000"/>
              </a:srgbClr>
            </a:innerShdw>
            <a:reflection blurRad="38100" stA="26000" endPos="35000" dist="12700" dir="5400000" fadeDir="48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1370</TotalTime>
  <Words>2810</Words>
  <Application>Microsoft Office PowerPoint</Application>
  <PresentationFormat>On-screen Show (4:3)</PresentationFormat>
  <Paragraphs>449</Paragraphs>
  <Slides>50</Slides>
  <Notes>21</Notes>
  <HiddenSlides>1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50</vt:i4>
      </vt:variant>
    </vt:vector>
  </HeadingPairs>
  <TitlesOfParts>
    <vt:vector size="73" baseType="lpstr">
      <vt:lpstr>MS PGothic</vt:lpstr>
      <vt:lpstr>MS PGothic</vt:lpstr>
      <vt:lpstr>Arial</vt:lpstr>
      <vt:lpstr>Avenir Book</vt:lpstr>
      <vt:lpstr>Avenir Light</vt:lpstr>
      <vt:lpstr>Bookman Old Style</vt:lpstr>
      <vt:lpstr>Calibri</vt:lpstr>
      <vt:lpstr>Calibri Light</vt:lpstr>
      <vt:lpstr>Century Gothic</vt:lpstr>
      <vt:lpstr>Franklin Gothic Book</vt:lpstr>
      <vt:lpstr>Franklin Gothic Demi</vt:lpstr>
      <vt:lpstr>Georgia</vt:lpstr>
      <vt:lpstr>Joanna MT Std SemiBold</vt:lpstr>
      <vt:lpstr>News Gothic MT</vt:lpstr>
      <vt:lpstr>Rockwell</vt:lpstr>
      <vt:lpstr>Times New Roman</vt:lpstr>
      <vt:lpstr>Wingdings</vt:lpstr>
      <vt:lpstr>Custom Design</vt:lpstr>
      <vt:lpstr>mapmanagemit PowerPoint Template</vt:lpstr>
      <vt:lpstr>Retrospect</vt:lpstr>
      <vt:lpstr>CorviasGroup_RFP_NEWBIZ_V1</vt:lpstr>
      <vt:lpstr>Inspiration</vt:lpstr>
      <vt:lpstr>Damask</vt:lpstr>
      <vt:lpstr>Enabling a More Resilient Future through Data-driven Investments</vt:lpstr>
      <vt:lpstr>PANELISTS:</vt:lpstr>
      <vt:lpstr>      Federal Emergency Management Agency</vt:lpstr>
      <vt:lpstr>FEMA Hazard Mitigation Assistance</vt:lpstr>
      <vt:lpstr>Ecosystem Service Benefits</vt:lpstr>
      <vt:lpstr>FMAG-HMGP Pilot</vt:lpstr>
      <vt:lpstr>FMAG-HMGP Pilot</vt:lpstr>
      <vt:lpstr>Resources</vt:lpstr>
      <vt:lpstr>Using Data to Grow the Energy Financing Market Montgomery county’s Data-driven approach to green banking </vt:lpstr>
      <vt:lpstr>What a local government can do to push a market</vt:lpstr>
      <vt:lpstr>What a Green Bank can do</vt:lpstr>
      <vt:lpstr>Building a Green Bank</vt:lpstr>
      <vt:lpstr>Building a Green Bank</vt:lpstr>
      <vt:lpstr>$2.7 billion of clean energy potential in the County</vt:lpstr>
      <vt:lpstr>$2.7 billion of clean energy potential in the County</vt:lpstr>
      <vt:lpstr>Ground-truthing through Interviews</vt:lpstr>
      <vt:lpstr>Governance drives Mission: Mission drives Activities</vt:lpstr>
      <vt:lpstr>Thank you</vt:lpstr>
      <vt:lpstr>Clean Water Partnership Project Overview</vt:lpstr>
      <vt:lpstr>Prince George’s County, Maryland Stormwater regulatory compliance </vt:lpstr>
      <vt:lpstr>The Clean Water Partnership</vt:lpstr>
      <vt:lpstr>Key Financing Attributes of p3</vt:lpstr>
      <vt:lpstr>PowerPoint Presentation</vt:lpstr>
      <vt:lpstr>Designing &amp; Financing for Resilience</vt:lpstr>
      <vt:lpstr>3 Initiatives, 3 Projects, 3 Financing Strategies</vt:lpstr>
      <vt:lpstr>1. The RE.invest Initiative</vt:lpstr>
      <vt:lpstr>PowerPoint Presentation</vt:lpstr>
      <vt:lpstr>The High Cost of Infrastructure Failure</vt:lpstr>
      <vt:lpstr>PowerPoint Presentation</vt:lpstr>
      <vt:lpstr>PowerPoint Presentation</vt:lpstr>
      <vt:lpstr>2. The RE.bound Program</vt:lpstr>
      <vt:lpstr>Infrastructure as Financial Risk Reduction</vt:lpstr>
      <vt:lpstr>3. The Build it Green (BIG) Initiative</vt:lpstr>
      <vt:lpstr>3 New Jersey Combined Sewer Overflow (CSO) Communities </vt:lpstr>
      <vt:lpstr>Questions?</vt:lpstr>
      <vt:lpstr>Resilience &amp; sustainability</vt:lpstr>
      <vt:lpstr>PowerPoint Presentation</vt:lpstr>
      <vt:lpstr>Schools</vt:lpstr>
      <vt:lpstr>PowerPoint Presentation</vt:lpstr>
      <vt:lpstr>Shade Wall @ Watkins Elementary School</vt:lpstr>
      <vt:lpstr>Energy Conservation- Payback</vt:lpstr>
      <vt:lpstr>Baseline Energy</vt:lpstr>
      <vt:lpstr>Dunbar High School</vt:lpstr>
      <vt:lpstr>How efficiency turns into </vt:lpstr>
      <vt:lpstr>PowerPoint Presentation</vt:lpstr>
      <vt:lpstr>Ludlow Taylor Case Study </vt:lpstr>
      <vt:lpstr>PowerPoint Presentation</vt:lpstr>
      <vt:lpstr>PowerPoint Presentation</vt:lpstr>
      <vt:lpstr>Costa Rica</vt:lpstr>
      <vt:lpstr>PowerPoint Presentation</vt:lpstr>
    </vt:vector>
  </TitlesOfParts>
  <Company>FEMA.NET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Resilient Mitigation Activities for HMA</dc:title>
  <dc:creator>LaRosa, Nicole</dc:creator>
  <cp:lastModifiedBy>Brandy Alexis Espinola</cp:lastModifiedBy>
  <cp:revision>107</cp:revision>
  <cp:lastPrinted>2016-04-28T18:12:34Z</cp:lastPrinted>
  <dcterms:created xsi:type="dcterms:W3CDTF">2016-02-22T23:07:37Z</dcterms:created>
  <dcterms:modified xsi:type="dcterms:W3CDTF">2016-05-04T05:01:01Z</dcterms:modified>
</cp:coreProperties>
</file>