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2" r:id="rId4"/>
    <p:sldId id="259" r:id="rId5"/>
    <p:sldId id="260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24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E3F8A-CB93-3A48-8F9B-8EB74F7FD4D2}" type="datetimeFigureOut">
              <a:rPr lang="en-US" smtClean="0"/>
              <a:t>6/5/16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9B05C-83B7-C043-BD9D-ABFBD6C0D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2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have been involved in climate change education (implementation in teacher education and in pedagogical research) for a decade. I am housed in the College of Education with a science specialization in geoscience.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25090-0C94-E74D-B1F8-7AE0BC3680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7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Lead</a:t>
            </a:r>
            <a:r>
              <a:rPr lang="en-US" baseline="0" dirty="0" smtClean="0"/>
              <a:t> PIs:  Don Bosch, Co-</a:t>
            </a:r>
            <a:r>
              <a:rPr lang="en-US" baseline="0" dirty="0" err="1" smtClean="0"/>
              <a:t>Pis</a:t>
            </a:r>
            <a:r>
              <a:rPr lang="en-US" baseline="0" dirty="0" smtClean="0"/>
              <a:t>, Nancy Shapiro and Nancy Target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9B05C-83B7-C043-BD9D-ABFBD6C0D8C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9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Game</a:t>
            </a:r>
            <a:r>
              <a:rPr lang="en-US" baseline="0" dirty="0" smtClean="0"/>
              <a:t> changer in climate change education in the USA, because the NGSS includes the climate change topic in the standards for the first time. </a:t>
            </a:r>
          </a:p>
          <a:p>
            <a:r>
              <a:rPr lang="en-US" baseline="0" dirty="0" smtClean="0"/>
              <a:t>The NGSS came out during the time of the Common Core Initiative, which has prompted some confusion in education in the USA.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9B05C-83B7-C043-BD9D-ABFBD6C0D8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96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time permits ,touch on  </a:t>
            </a:r>
            <a:r>
              <a:rPr lang="en-US" baseline="0" dirty="0" smtClean="0"/>
              <a:t>some portraits of excellence in climate change education at UMD—CMNS and in the COE (EDCI 372). Emphasis on causes and mechanism, resilience and perseverance.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U.S. Global Change Research Program's Climate Literacy:  some concrete things a "climate literate person" should be able to do: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understand principles of climate science;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assess scientifically credible information;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communicate about climate change;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make informed and responsible decisions. 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Talk about Ed Research: Developing Learning Progressions for three major consequences of climate change and for change change) and case studies of implementation in teacher </a:t>
            </a:r>
            <a:r>
              <a:rPr lang="en-US" baseline="0" dirty="0" err="1" smtClean="0"/>
              <a:t>ed</a:t>
            </a:r>
            <a:r>
              <a:rPr lang="en-US" baseline="0" dirty="0" smtClean="0"/>
              <a:t> and in K-12 classrooms (a sociocultural focus).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U.S. Global Change Research Program's Climate Literacy:  some concrete things a "climate literate person" should be able to do: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understand principles of climate science;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assess scientifically credible information;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communicate about climate change;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make informed and responsible decisions. 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9B05C-83B7-C043-BD9D-ABFBD6C0D8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52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r>
              <a:rPr lang="en-US" baseline="0" dirty="0" smtClean="0"/>
              <a:t> with this k</a:t>
            </a:r>
            <a:r>
              <a:rPr lang="en-US" dirty="0" smtClean="0"/>
              <a:t>ey areas</a:t>
            </a:r>
            <a:r>
              <a:rPr lang="en-US" baseline="0" dirty="0" smtClean="0"/>
              <a:t> to consider:  roles and responsibilities for climate change education.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9B05C-83B7-C043-BD9D-ABFBD6C0D8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74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</a:t>
            </a:r>
            <a:r>
              <a:rPr lang="en-US" baseline="0" dirty="0" smtClean="0"/>
              <a:t> </a:t>
            </a:r>
            <a:r>
              <a:rPr lang="en-US" baseline="0" smtClean="0"/>
              <a:t>that the websites </a:t>
            </a:r>
            <a:r>
              <a:rPr lang="en-US" baseline="0" dirty="0" smtClean="0"/>
              <a:t>link to many resources for all members of the climate change education community—educators and </a:t>
            </a:r>
            <a:r>
              <a:rPr lang="en-US" baseline="0" smtClean="0"/>
              <a:t>education researchers.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25090-0C94-E74D-B1F8-7AE0BC3680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79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1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2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81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72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8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5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2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0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7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3CE49-7AA5-6843-98B4-1CB90ED2A27A}" type="datetimeFigureOut">
              <a:rPr lang="en-US" smtClean="0"/>
              <a:t>6/5/16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7D86E-B257-4441-973E-49F512CA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1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://www.nextgenscience.org" TargetMode="External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4-09 at 3.52.21 PM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ounded Rectangle 5"/>
          <p:cNvSpPr/>
          <p:nvPr/>
        </p:nvSpPr>
        <p:spPr>
          <a:xfrm>
            <a:off x="340746" y="1982663"/>
            <a:ext cx="8611585" cy="1858736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0746" y="3841399"/>
            <a:ext cx="8611585" cy="558226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J. Randy McGinnis, University of Maryland, College Park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Learning Sciences Team Leader (UMD)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Special thanks to Emily </a:t>
            </a:r>
            <a:r>
              <a:rPr lang="en-US" sz="1400" dirty="0" err="1" smtClean="0">
                <a:solidFill>
                  <a:schemeClr val="bg1"/>
                </a:solidFill>
              </a:rPr>
              <a:t>Hestness</a:t>
            </a:r>
            <a:r>
              <a:rPr lang="en-US" sz="1400" dirty="0" smtClean="0">
                <a:solidFill>
                  <a:schemeClr val="bg1"/>
                </a:solidFill>
              </a:rPr>
              <a:t> for PPT Graphics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746" y="2176895"/>
            <a:ext cx="8611585" cy="1470025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The Role of Academic and Research Institutions in Climate Implementation:</a:t>
            </a:r>
            <a:b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The Case of MADE CLEAR 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584889" y="6231120"/>
            <a:ext cx="3562592" cy="4766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 algn="l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Maryland and Delaware Climate Change Education, Assessment, and Research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182" y="6255778"/>
            <a:ext cx="515802" cy="4814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7385" y="6206462"/>
            <a:ext cx="587184" cy="5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66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74171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683993"/>
            <a:ext cx="8229600" cy="113638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MADE CLEAR Overview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020249" y="1827764"/>
            <a:ext cx="5945324" cy="2819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/>
              <a:t>Maryland and Delaware Climate Change Education, Assessment, and Research (MADE CLEAR, 2010-2017)</a:t>
            </a:r>
          </a:p>
          <a:p>
            <a:pPr marL="0" indent="0">
              <a:buNone/>
            </a:pPr>
            <a:endParaRPr lang="en-US" sz="1300" dirty="0" smtClean="0"/>
          </a:p>
          <a:p>
            <a:pPr marL="0" indent="0">
              <a:buNone/>
            </a:pPr>
            <a:r>
              <a:rPr lang="en-US" sz="3000" dirty="0" smtClean="0"/>
              <a:t>NSF Phase I &amp; II Climate Change Education Partnership (CCEP) grant </a:t>
            </a:r>
          </a:p>
        </p:txBody>
      </p:sp>
      <p:pic>
        <p:nvPicPr>
          <p:cNvPr id="14" name="Picture 13" descr="Screen Shot 2016-04-09 at 7.50.2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8155"/>
            <a:ext cx="2518352" cy="2292454"/>
          </a:xfrm>
          <a:prstGeom prst="rect">
            <a:avLst/>
          </a:prstGeom>
        </p:spPr>
      </p:pic>
      <p:pic>
        <p:nvPicPr>
          <p:cNvPr id="15" name="Picture 14" descr="Screen Shot 2016-04-09 at 7.52.3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8" y="4908278"/>
            <a:ext cx="8229600" cy="1921133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271344" y="4399031"/>
            <a:ext cx="8663253" cy="612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000" dirty="0" smtClean="0"/>
              <a:t>Partners include: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4195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455" y="574010"/>
            <a:ext cx="8446296" cy="1143000"/>
          </a:xfrm>
        </p:spPr>
        <p:txBody>
          <a:bodyPr>
            <a:noAutofit/>
          </a:bodyPr>
          <a:lstStyle/>
          <a:p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95" y="2019264"/>
            <a:ext cx="6808549" cy="36514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20570" y="5863110"/>
            <a:ext cx="3344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hlinkClick r:id="rId4"/>
              </a:rPr>
              <a:t>www.nextgenscience.org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4704"/>
            <a:ext cx="9144000" cy="17417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01" y="169334"/>
            <a:ext cx="8748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Recent Policy Change in the US Science Standards: Next Generation Science Standards (2013)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8575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74171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66352"/>
            <a:ext cx="9143999" cy="1136385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</a:rPr>
              <a:t>MADE CLEAR Climate Change Education Responsibilities in Higher Education</a:t>
            </a:r>
            <a:endParaRPr 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3456" y="1975811"/>
            <a:ext cx="8406414" cy="45690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0800" y="2556865"/>
            <a:ext cx="7740536" cy="3242040"/>
          </a:xfrm>
          <a:prstGeom prst="round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81054" y="2317190"/>
            <a:ext cx="7740536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i="1" dirty="0" smtClean="0">
              <a:solidFill>
                <a:schemeClr val="bg1"/>
              </a:solidFill>
            </a:endParaRPr>
          </a:p>
          <a:p>
            <a:r>
              <a:rPr lang="en-US" sz="2800" i="1" dirty="0" smtClean="0">
                <a:solidFill>
                  <a:schemeClr val="bg1"/>
                </a:solidFill>
              </a:rPr>
              <a:t>•  Promote and support Climate Change Education in the Academy’s Coursework</a:t>
            </a:r>
          </a:p>
          <a:p>
            <a:r>
              <a:rPr lang="en-US" sz="2800" i="1" dirty="0">
                <a:solidFill>
                  <a:schemeClr val="bg1"/>
                </a:solidFill>
              </a:rPr>
              <a:t>	</a:t>
            </a:r>
            <a:r>
              <a:rPr lang="en-US" sz="2800" i="1" dirty="0" smtClean="0">
                <a:solidFill>
                  <a:schemeClr val="bg1"/>
                </a:solidFill>
              </a:rPr>
              <a:t>--Undergraduate Science courses</a:t>
            </a:r>
          </a:p>
          <a:p>
            <a:r>
              <a:rPr lang="en-US" sz="2800" i="1" dirty="0">
                <a:solidFill>
                  <a:schemeClr val="bg1"/>
                </a:solidFill>
              </a:rPr>
              <a:t>	</a:t>
            </a:r>
            <a:r>
              <a:rPr lang="en-US" sz="2800" i="1" dirty="0" smtClean="0">
                <a:solidFill>
                  <a:schemeClr val="bg1"/>
                </a:solidFill>
              </a:rPr>
              <a:t>--Teacher preparation science methods courses	</a:t>
            </a:r>
            <a:endParaRPr lang="en-US" sz="2800" i="1" dirty="0">
              <a:solidFill>
                <a:schemeClr val="bg1"/>
              </a:solidFill>
            </a:endParaRPr>
          </a:p>
          <a:p>
            <a:endParaRPr lang="en-US" sz="2800" i="1" dirty="0" smtClean="0">
              <a:solidFill>
                <a:schemeClr val="bg1"/>
              </a:solidFill>
            </a:endParaRPr>
          </a:p>
          <a:p>
            <a:r>
              <a:rPr lang="en-US" sz="2800" i="1" dirty="0" smtClean="0">
                <a:solidFill>
                  <a:schemeClr val="bg1"/>
                </a:solidFill>
              </a:rPr>
              <a:t>•   Conduct Groundbreaking Educational Research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5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74171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66352"/>
            <a:ext cx="9143999" cy="1136385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</a:rPr>
              <a:t>Conceptualizing the Larger Climate Change Education Community Consisting of Higher Ed and Beyond</a:t>
            </a:r>
            <a:endParaRPr 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3456" y="1975811"/>
            <a:ext cx="8406414" cy="45690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0800" y="2556865"/>
            <a:ext cx="7740536" cy="3242040"/>
          </a:xfrm>
          <a:prstGeom prst="round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81054" y="2317190"/>
            <a:ext cx="77405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000" i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1" y="1741714"/>
            <a:ext cx="9666111" cy="59588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8662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4-09 at 3.52.21 PM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tangle 10"/>
          <p:cNvSpPr/>
          <p:nvPr/>
        </p:nvSpPr>
        <p:spPr>
          <a:xfrm>
            <a:off x="49320" y="6268398"/>
            <a:ext cx="914400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" dirty="0">
                <a:solidFill>
                  <a:schemeClr val="tx2">
                    <a:lumMod val="75000"/>
                  </a:schemeClr>
                </a:solidFill>
              </a:rPr>
              <a:t>This material is based upon work supported by the National Science Foundation under Grant No. 1043262. Any opinions, findings, and conclusions </a:t>
            </a:r>
            <a:r>
              <a:rPr lang="en-US" sz="1150" dirty="0" smtClean="0">
                <a:solidFill>
                  <a:schemeClr val="tx2">
                    <a:lumMod val="75000"/>
                  </a:schemeClr>
                </a:solidFill>
              </a:rPr>
              <a:t>or recommendations </a:t>
            </a:r>
            <a:r>
              <a:rPr lang="en-US" sz="1150" dirty="0">
                <a:solidFill>
                  <a:schemeClr val="tx2">
                    <a:lumMod val="75000"/>
                  </a:schemeClr>
                </a:solidFill>
              </a:rPr>
              <a:t>expressed in this material are those of the author(s) and do not necessarily reflect the views of the National Science Foundation.</a:t>
            </a:r>
          </a:p>
        </p:txBody>
      </p:sp>
      <p:sp>
        <p:nvSpPr>
          <p:cNvPr id="12" name="Subtitle 1"/>
          <p:cNvSpPr>
            <a:spLocks noGrp="1"/>
          </p:cNvSpPr>
          <p:nvPr>
            <p:ph type="subTitle" idx="1"/>
          </p:nvPr>
        </p:nvSpPr>
        <p:spPr>
          <a:xfrm>
            <a:off x="370435" y="2557969"/>
            <a:ext cx="8502353" cy="3079056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MADE CLEAR websites: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www.ClimateEdResearch.org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www.madeclear.org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59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402</Words>
  <Application>Microsoft Macintosh PowerPoint</Application>
  <PresentationFormat>On-screen Show (4:3)</PresentationFormat>
  <Paragraphs>62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Role of Academic and Research Institutions in Climate Implementation: The Case of MADE CLEAR </vt:lpstr>
      <vt:lpstr>MADE CLEAR Overview</vt:lpstr>
      <vt:lpstr>PowerPoint Presentation</vt:lpstr>
      <vt:lpstr>MADE CLEAR Climate Change Education Responsibilities in Higher Education</vt:lpstr>
      <vt:lpstr>Conceptualizing the Larger Climate Change Education Community Consisting of Higher Ed and Beyond</vt:lpstr>
      <vt:lpstr>PowerPoint Presentation</vt:lpstr>
    </vt:vector>
  </TitlesOfParts>
  <Company>University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Examining Teacher Candidates’ Moral  and Ethical Perspectives on Climate Change  Using Drawings as Data</dc:title>
  <dc:creator>Randy McGinnis</dc:creator>
  <cp:lastModifiedBy>Randy McGinnis</cp:lastModifiedBy>
  <cp:revision>20</cp:revision>
  <dcterms:created xsi:type="dcterms:W3CDTF">2016-05-03T18:35:14Z</dcterms:created>
  <dcterms:modified xsi:type="dcterms:W3CDTF">2016-06-05T23:16:41Z</dcterms:modified>
</cp:coreProperties>
</file>