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1"/>
  </p:sldMasterIdLst>
  <p:notesMasterIdLst>
    <p:notesMasterId r:id="rId46"/>
  </p:notesMasterIdLst>
  <p:handoutMasterIdLst>
    <p:handoutMasterId r:id="rId47"/>
  </p:handoutMasterIdLst>
  <p:sldIdLst>
    <p:sldId id="256" r:id="rId32"/>
    <p:sldId id="259" r:id="rId33"/>
    <p:sldId id="279" r:id="rId34"/>
    <p:sldId id="280" r:id="rId35"/>
    <p:sldId id="287" r:id="rId36"/>
    <p:sldId id="290" r:id="rId37"/>
    <p:sldId id="289" r:id="rId38"/>
    <p:sldId id="282" r:id="rId39"/>
    <p:sldId id="291" r:id="rId40"/>
    <p:sldId id="283" r:id="rId41"/>
    <p:sldId id="285" r:id="rId42"/>
    <p:sldId id="284" r:id="rId43"/>
    <p:sldId id="286" r:id="rId44"/>
    <p:sldId id="277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5.xml"/><Relationship Id="rId49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Master" Target="slideMasters/slideMaster1.xml"/><Relationship Id="rId44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presProps" Target="presProps.xml"/><Relationship Id="rId8" Type="http://schemas.openxmlformats.org/officeDocument/2006/relationships/customXml" Target="../customXml/item8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E386FF-FEE7-45C5-8A16-ED5CCC31DC95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1F68C1-87E8-4AC6-9E44-7FC14743B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99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1E88D-85BE-4ED5-A1BB-955D0EC2E28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F9F68-E168-459D-9D41-D9551A7F7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5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F9F68-E168-459D-9D41-D9551A7F7A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4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7053-F0B6-497D-BD55-F9E181E5046F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0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0893-2D36-4609-904D-0C767ADB2FC5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0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A20DE-F5BE-4425-BBC4-C7E98EA5C7EA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2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DDF8-D648-4A4C-A0AD-3DF3967ACEC3}" type="datetime1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36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A18C5-1324-484C-B303-33C79799B2AE}" type="datetime1">
              <a:rPr lang="en-US" smtClean="0"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66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97477"/>
            <a:ext cx="8596668" cy="1320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76A5-E63F-4610-9AE2-2897A3A54C85}" type="datetime1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5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A42-F092-4E78-9516-84A1154086A7}" type="datetime1">
              <a:rPr lang="en-US" smtClean="0"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68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019-52D3-4180-8072-1BDC667A1F7E}" type="datetime1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40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01A-6071-4DF6-99A8-4420018CD3B7}" type="datetime1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96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0F262-E42D-4A1F-A65B-B4EE98F346FA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4EA5-8926-4094-AB1D-B2BC54FF5DB4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152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085F6-6215-4113-819A-6DDD34EC4245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25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889D-EC19-4232-B4C2-7EFBCB433924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1170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26F0-6679-4ABF-9B31-0B7382B5AF0F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68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DB03-E1DE-4111-B67D-F6CA4B31AAEC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7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66E5-1282-467E-A088-D491ED0F1AF6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7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197472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1918953"/>
            <a:ext cx="8596668" cy="4122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D64B7-ECF4-4ACB-BA25-2989907AC85B}" type="datetime1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13939" y="6406487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3DBBC40-158E-43BE-94D9-2ABB973AFF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0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351" y="91741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Using Analysis and Tools to Inform Adaptation and Resilience Decisions</a:t>
            </a:r>
            <a:br>
              <a:rPr lang="en-US" sz="4800" dirty="0" smtClean="0"/>
            </a:br>
            <a:r>
              <a:rPr lang="en-US" sz="4800" i="1" dirty="0" smtClean="0"/>
              <a:t>-- the U.S. </a:t>
            </a:r>
            <a:r>
              <a:rPr lang="en-US" sz="4800" i="1" dirty="0"/>
              <a:t>n</a:t>
            </a:r>
            <a:r>
              <a:rPr lang="en-US" sz="4800" i="1" dirty="0" smtClean="0"/>
              <a:t>ational experiences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351" y="3734731"/>
            <a:ext cx="9144000" cy="1436359"/>
          </a:xfrm>
        </p:spPr>
        <p:txBody>
          <a:bodyPr>
            <a:noAutofit/>
          </a:bodyPr>
          <a:lstStyle/>
          <a:p>
            <a:r>
              <a:rPr lang="en-US" dirty="0" smtClean="0"/>
              <a:t>Jia Li</a:t>
            </a:r>
          </a:p>
          <a:p>
            <a:r>
              <a:rPr lang="en-US" dirty="0" smtClean="0"/>
              <a:t>Climate Change Division</a:t>
            </a:r>
          </a:p>
          <a:p>
            <a:r>
              <a:rPr lang="en-US" dirty="0" smtClean="0"/>
              <a:t>U.S. Environmental Protection Agency</a:t>
            </a:r>
          </a:p>
          <a:p>
            <a:endParaRPr lang="en-US" dirty="0"/>
          </a:p>
          <a:p>
            <a:r>
              <a:rPr lang="en-US" dirty="0" smtClean="0"/>
              <a:t>Climate Action 2016 Forum</a:t>
            </a:r>
          </a:p>
          <a:p>
            <a:r>
              <a:rPr lang="en-US" dirty="0" smtClean="0"/>
              <a:t>May 4, 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67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Executive </a:t>
            </a:r>
            <a:r>
              <a:rPr lang="en-US" dirty="0"/>
              <a:t>Order </a:t>
            </a:r>
            <a:r>
              <a:rPr lang="en-US" dirty="0" smtClean="0"/>
              <a:t>13514 </a:t>
            </a:r>
            <a:r>
              <a:rPr lang="en-US" i="1" dirty="0"/>
              <a:t>Federal Leadership in </a:t>
            </a:r>
            <a:r>
              <a:rPr lang="en-US" i="1" dirty="0" smtClean="0"/>
              <a:t>Environmental and </a:t>
            </a:r>
            <a:r>
              <a:rPr lang="en-US" i="1" dirty="0"/>
              <a:t>Energy </a:t>
            </a:r>
            <a:r>
              <a:rPr lang="en-US" i="1" dirty="0" smtClean="0"/>
              <a:t>Performance</a:t>
            </a:r>
            <a:r>
              <a:rPr lang="en-US" dirty="0" smtClean="0"/>
              <a:t> (2009) </a:t>
            </a:r>
          </a:p>
          <a:p>
            <a:pPr lvl="1"/>
            <a:r>
              <a:rPr lang="en-US" dirty="0" smtClean="0"/>
              <a:t>Federal agency adaptation planning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Interagency Climate Change Adaptation Task Force </a:t>
            </a:r>
            <a:r>
              <a:rPr lang="en-US" dirty="0" smtClean="0"/>
              <a:t>recommendations (2010)</a:t>
            </a:r>
            <a:endParaRPr lang="en-US" dirty="0"/>
          </a:p>
          <a:p>
            <a:pPr lvl="1"/>
            <a:r>
              <a:rPr lang="en-US" dirty="0"/>
              <a:t>Mainstream adaptation in agency planning, operations and programs</a:t>
            </a:r>
          </a:p>
          <a:p>
            <a:pPr lvl="1"/>
            <a:r>
              <a:rPr lang="en-US" dirty="0"/>
              <a:t>Use the best available science </a:t>
            </a:r>
            <a:r>
              <a:rPr lang="en-US" dirty="0" smtClean="0"/>
              <a:t>to </a:t>
            </a:r>
            <a:r>
              <a:rPr lang="en-US" dirty="0"/>
              <a:t>support adaptation decisions</a:t>
            </a:r>
          </a:p>
          <a:p>
            <a:pPr lvl="1"/>
            <a:r>
              <a:rPr lang="en-US" dirty="0"/>
              <a:t>Evaluate performance using measurable </a:t>
            </a:r>
            <a:r>
              <a:rPr lang="en-US" dirty="0" smtClean="0"/>
              <a:t>metrics</a:t>
            </a:r>
          </a:p>
          <a:p>
            <a:pPr lvl="1"/>
            <a:endParaRPr lang="en-US" dirty="0"/>
          </a:p>
          <a:p>
            <a:r>
              <a:rPr lang="en-US" dirty="0" smtClean="0"/>
              <a:t>The President’s </a:t>
            </a:r>
            <a:r>
              <a:rPr lang="en-US" dirty="0"/>
              <a:t>Climate Action Plan (2013) </a:t>
            </a:r>
            <a:endParaRPr lang="en-US" dirty="0" smtClean="0"/>
          </a:p>
          <a:p>
            <a:pPr lvl="1"/>
            <a:r>
              <a:rPr lang="en-US" dirty="0" smtClean="0"/>
              <a:t>Encourage climate </a:t>
            </a:r>
            <a:r>
              <a:rPr lang="en-US" dirty="0"/>
              <a:t>resilient investments </a:t>
            </a:r>
            <a:r>
              <a:rPr lang="en-US" dirty="0" smtClean="0"/>
              <a:t>(e.g. infrastructure</a:t>
            </a:r>
            <a:r>
              <a:rPr lang="en-US" dirty="0"/>
              <a:t>, </a:t>
            </a:r>
            <a:r>
              <a:rPr lang="en-US" dirty="0" smtClean="0"/>
              <a:t>transport, natural resource)</a:t>
            </a:r>
          </a:p>
          <a:p>
            <a:pPr lvl="1"/>
            <a:r>
              <a:rPr lang="en-US" dirty="0" smtClean="0"/>
              <a:t>Use sound science to manage climate change impacts </a:t>
            </a:r>
          </a:p>
          <a:p>
            <a:pPr lvl="1"/>
            <a:r>
              <a:rPr lang="en-US" dirty="0" smtClean="0"/>
              <a:t>Strengthen global resilience </a:t>
            </a:r>
            <a:r>
              <a:rPr lang="en-US" dirty="0"/>
              <a:t>to </a:t>
            </a:r>
            <a:r>
              <a:rPr lang="en-US" dirty="0" smtClean="0"/>
              <a:t>climate change and mobilize climate finance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Policy Background for Adaptation and Resilience Actions at National Level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3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Executive </a:t>
            </a:r>
            <a:r>
              <a:rPr lang="en-US" dirty="0"/>
              <a:t>Order 13653 </a:t>
            </a:r>
            <a:r>
              <a:rPr lang="en-US" i="1" dirty="0"/>
              <a:t>Preparing the United States for the Impacts of Climate Change </a:t>
            </a:r>
            <a:r>
              <a:rPr lang="en-US" dirty="0"/>
              <a:t>(2013) </a:t>
            </a:r>
            <a:r>
              <a:rPr lang="en-US" i="1" dirty="0"/>
              <a:t> </a:t>
            </a:r>
          </a:p>
          <a:p>
            <a:pPr lvl="1"/>
            <a:r>
              <a:rPr lang="en-US" dirty="0"/>
              <a:t>Requests </a:t>
            </a:r>
            <a:r>
              <a:rPr lang="en-US" dirty="0" smtClean="0"/>
              <a:t>agencies to develop and provide scientific and accessible data and tools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Hurricane </a:t>
            </a:r>
            <a:r>
              <a:rPr lang="en-US" dirty="0"/>
              <a:t>Sandy Rebuilding </a:t>
            </a:r>
            <a:r>
              <a:rPr lang="en-US" dirty="0" smtClean="0"/>
              <a:t>Strategy (2013)</a:t>
            </a:r>
          </a:p>
          <a:p>
            <a:pPr lvl="1"/>
            <a:r>
              <a:rPr lang="en-US" dirty="0" smtClean="0"/>
              <a:t>Established </a:t>
            </a:r>
            <a:r>
              <a:rPr lang="en-US" dirty="0"/>
              <a:t>guidelines for comprehensive, forward-looking and science-based analysis of future climate </a:t>
            </a:r>
            <a:r>
              <a:rPr lang="en-US" dirty="0" smtClean="0"/>
              <a:t>risks, including cost-benefit analysis </a:t>
            </a:r>
            <a:r>
              <a:rPr lang="en-US" dirty="0"/>
              <a:t>of </a:t>
            </a:r>
            <a:r>
              <a:rPr lang="en-US" dirty="0" smtClean="0"/>
              <a:t>infrastructure strategies</a:t>
            </a:r>
          </a:p>
          <a:p>
            <a:pPr lvl="1"/>
            <a:endParaRPr lang="en-US" dirty="0"/>
          </a:p>
          <a:p>
            <a:r>
              <a:rPr lang="en-US" dirty="0" smtClean="0"/>
              <a:t>State</a:t>
            </a:r>
            <a:r>
              <a:rPr lang="en-US" dirty="0"/>
              <a:t>, Local, Tribal Leaders Adaptation Task Force Recommendations </a:t>
            </a:r>
            <a:r>
              <a:rPr lang="en-US" dirty="0" smtClean="0"/>
              <a:t>(2014)</a:t>
            </a:r>
            <a:endParaRPr lang="en-US" dirty="0"/>
          </a:p>
          <a:p>
            <a:pPr lvl="1"/>
            <a:r>
              <a:rPr lang="en-US" dirty="0" smtClean="0"/>
              <a:t>Provide </a:t>
            </a:r>
            <a:r>
              <a:rPr lang="en-US" dirty="0"/>
              <a:t>a</a:t>
            </a:r>
            <a:r>
              <a:rPr lang="en-US" dirty="0" smtClean="0"/>
              <a:t>ctionable data on climate impacts and related tools to support decision-making</a:t>
            </a:r>
          </a:p>
          <a:p>
            <a:pPr lvl="1"/>
            <a:r>
              <a:rPr lang="en-US" dirty="0" smtClean="0"/>
              <a:t>Improve economic analysis to understand the costs and benefits </a:t>
            </a:r>
            <a:r>
              <a:rPr lang="en-US" dirty="0"/>
              <a:t>of resilient investments </a:t>
            </a:r>
          </a:p>
          <a:p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Policy Background (2)</a:t>
            </a:r>
            <a:r>
              <a:rPr lang="en-US" dirty="0"/>
              <a:t/>
            </a:r>
            <a:br>
              <a:rPr lang="en-US" dirty="0"/>
            </a:b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99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Development of analysis and tools at U.S. national level are driven by </a:t>
            </a:r>
          </a:p>
          <a:p>
            <a:pPr lvl="1"/>
            <a:r>
              <a:rPr lang="en-US" dirty="0"/>
              <a:t>state, local, tribal, and community stakeholder interests and needs</a:t>
            </a:r>
          </a:p>
          <a:p>
            <a:pPr lvl="1"/>
            <a:r>
              <a:rPr lang="en-US" dirty="0"/>
              <a:t>policy directives</a:t>
            </a:r>
          </a:p>
          <a:p>
            <a:pPr lvl="1"/>
            <a:r>
              <a:rPr lang="en-US" dirty="0"/>
              <a:t>federal funding and technical assistance program requirements</a:t>
            </a:r>
          </a:p>
          <a:p>
            <a:endParaRPr lang="en-US" dirty="0" smtClean="0"/>
          </a:p>
          <a:p>
            <a:r>
              <a:rPr lang="en-US" dirty="0" smtClean="0"/>
              <a:t>Federal </a:t>
            </a:r>
            <a:r>
              <a:rPr lang="en-US" dirty="0"/>
              <a:t>government plays an important role in providing leadership, guidance, information, tools and financial support for climate resilience </a:t>
            </a:r>
            <a:r>
              <a:rPr lang="en-US" dirty="0" smtClean="0"/>
              <a:t>actions</a:t>
            </a:r>
          </a:p>
          <a:p>
            <a:endParaRPr lang="en-US" dirty="0" smtClean="0"/>
          </a:p>
          <a:p>
            <a:r>
              <a:rPr lang="en-US" dirty="0" smtClean="0"/>
              <a:t>Diverse programs, networks, tools and guides developed at national, sectoral, regional and local levels to support adaptation and resilience actions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Scientific Assessments and Tools for Adaptation and Resilience Actions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9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9549" y="197477"/>
            <a:ext cx="8694453" cy="1320800"/>
          </a:xfrm>
        </p:spPr>
        <p:txBody>
          <a:bodyPr>
            <a:normAutofit/>
          </a:bodyPr>
          <a:lstStyle/>
          <a:p>
            <a:r>
              <a:rPr lang="en-US" dirty="0" smtClean="0"/>
              <a:t>Federal Resources for Adaptation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334" t="17953" r="40555" b="27294"/>
          <a:stretch/>
        </p:blipFill>
        <p:spPr>
          <a:xfrm>
            <a:off x="2915073" y="1558099"/>
            <a:ext cx="5260436" cy="3941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5444" t="41062" r="35056" b="9062"/>
          <a:stretch/>
        </p:blipFill>
        <p:spPr>
          <a:xfrm>
            <a:off x="8371266" y="96941"/>
            <a:ext cx="2228046" cy="65799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12939" y="1501946"/>
            <a:ext cx="25950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35CAB"/>
                </a:solidFill>
              </a:rPr>
              <a:t>Built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35CAB"/>
                </a:solidFill>
              </a:rPr>
              <a:t>Human </a:t>
            </a:r>
            <a:r>
              <a:rPr lang="en-US" sz="1600" dirty="0">
                <a:solidFill>
                  <a:srgbClr val="135CAB"/>
                </a:solidFill>
              </a:rPr>
              <a:t>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35CAB"/>
                </a:solidFill>
              </a:rPr>
              <a:t>Natural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35CAB"/>
                </a:solidFill>
              </a:rPr>
              <a:t>Disaster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35CAB"/>
                </a:solidFill>
              </a:rPr>
              <a:t>Observations &amp; </a:t>
            </a:r>
            <a:r>
              <a:rPr lang="en-US" sz="1600" dirty="0" smtClean="0">
                <a:solidFill>
                  <a:srgbClr val="135CAB"/>
                </a:solidFill>
              </a:rPr>
              <a:t>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35CAB"/>
                </a:solidFill>
              </a:rPr>
              <a:t>Regional </a:t>
            </a:r>
            <a:r>
              <a:rPr lang="en-US" sz="1600" dirty="0">
                <a:solidFill>
                  <a:srgbClr val="135CAB"/>
                </a:solidFill>
              </a:rPr>
              <a:t>Climate Information &amp;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35CAB"/>
                </a:solidFill>
              </a:rPr>
              <a:t>Communication </a:t>
            </a:r>
            <a:r>
              <a:rPr lang="en-US" sz="1600" dirty="0">
                <a:solidFill>
                  <a:srgbClr val="135CAB"/>
                </a:solidFill>
              </a:rPr>
              <a:t>&amp;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35CA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4247" y="6060117"/>
            <a:ext cx="7547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ea typeface="+mj-ea"/>
                <a:cs typeface="+mj-cs"/>
              </a:rPr>
              <a:t>http://</a:t>
            </a:r>
            <a:r>
              <a:rPr lang="en-US" b="1" dirty="0">
                <a:solidFill>
                  <a:schemeClr val="tx2"/>
                </a:solidFill>
                <a:ea typeface="+mj-ea"/>
                <a:cs typeface="+mj-cs"/>
              </a:rPr>
              <a:t>www.globalchange.gov/browse/federal-adaptation-resources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71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Climate Assessments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97029" y="1658313"/>
            <a:ext cx="3173449" cy="3880772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b="1" dirty="0" smtClean="0"/>
              <a:t>Our </a:t>
            </a:r>
            <a:r>
              <a:rPr lang="en-US" b="1" dirty="0"/>
              <a:t>Changing Climate</a:t>
            </a:r>
          </a:p>
          <a:p>
            <a:r>
              <a:rPr lang="en-US" b="1" dirty="0" smtClean="0"/>
              <a:t>Sectors</a:t>
            </a:r>
          </a:p>
          <a:p>
            <a:pPr lvl="1"/>
            <a:r>
              <a:rPr lang="en-US" dirty="0" smtClean="0"/>
              <a:t>Water </a:t>
            </a:r>
            <a:r>
              <a:rPr lang="en-US" dirty="0"/>
              <a:t>Resources</a:t>
            </a:r>
          </a:p>
          <a:p>
            <a:pPr lvl="1"/>
            <a:r>
              <a:rPr lang="en-US" dirty="0"/>
              <a:t>Energy Supply and Use</a:t>
            </a:r>
          </a:p>
          <a:p>
            <a:pPr lvl="1"/>
            <a:r>
              <a:rPr lang="en-US" dirty="0"/>
              <a:t>Transportation</a:t>
            </a:r>
          </a:p>
          <a:p>
            <a:pPr lvl="1"/>
            <a:r>
              <a:rPr lang="en-US" dirty="0"/>
              <a:t>Agriculture</a:t>
            </a:r>
          </a:p>
          <a:p>
            <a:pPr lvl="1"/>
            <a:r>
              <a:rPr lang="en-US" dirty="0"/>
              <a:t>Forests</a:t>
            </a:r>
          </a:p>
          <a:p>
            <a:pPr lvl="1"/>
            <a:r>
              <a:rPr lang="en-US" dirty="0"/>
              <a:t>Ecosystems and Biodiversity</a:t>
            </a:r>
          </a:p>
          <a:p>
            <a:pPr lvl="1"/>
            <a:r>
              <a:rPr lang="en-US" dirty="0"/>
              <a:t>Human Health</a:t>
            </a:r>
          </a:p>
          <a:p>
            <a:pPr lvl="1"/>
            <a:r>
              <a:rPr lang="en-US" dirty="0"/>
              <a:t>Energy, Water, and Land Use</a:t>
            </a:r>
          </a:p>
          <a:p>
            <a:pPr lvl="1"/>
            <a:r>
              <a:rPr lang="en-US" dirty="0"/>
              <a:t>Urban Systems and </a:t>
            </a:r>
            <a:r>
              <a:rPr lang="en-US" dirty="0" smtClean="0"/>
              <a:t>Infrastructure</a:t>
            </a:r>
          </a:p>
          <a:p>
            <a:r>
              <a:rPr lang="en-US" b="1" dirty="0" smtClean="0"/>
              <a:t>Response </a:t>
            </a:r>
            <a:r>
              <a:rPr lang="en-US" b="1" dirty="0"/>
              <a:t>Strategies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415716" y="1967406"/>
            <a:ext cx="4184034" cy="3880773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1500" dirty="0" smtClean="0"/>
              <a:t>Indigenous </a:t>
            </a:r>
            <a:r>
              <a:rPr lang="en-US" sz="1500" dirty="0"/>
              <a:t>Peoples, Lands, and Resources</a:t>
            </a:r>
          </a:p>
          <a:p>
            <a:r>
              <a:rPr lang="en-US" sz="1500" dirty="0"/>
              <a:t>Land Use and Land Cover Change</a:t>
            </a:r>
          </a:p>
          <a:p>
            <a:r>
              <a:rPr lang="en-US" sz="1500" dirty="0"/>
              <a:t>Rural Communities</a:t>
            </a:r>
          </a:p>
          <a:p>
            <a:r>
              <a:rPr lang="en-US" sz="1500" dirty="0"/>
              <a:t>Biogeochemical Cycles</a:t>
            </a:r>
          </a:p>
          <a:p>
            <a:r>
              <a:rPr lang="en-US" sz="1500" dirty="0"/>
              <a:t>Oceans and Marine Resources</a:t>
            </a:r>
          </a:p>
          <a:p>
            <a:r>
              <a:rPr lang="en-US" sz="1500" dirty="0"/>
              <a:t>Coastal Zones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Decision </a:t>
            </a:r>
            <a:r>
              <a:rPr lang="en-US" b="1" dirty="0"/>
              <a:t>Support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00" y="3022802"/>
            <a:ext cx="5282353" cy="35825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6414" y="2163790"/>
            <a:ext cx="1957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84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863600"/>
            <a:ext cx="10487970" cy="54229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18081" y="6299200"/>
            <a:ext cx="4644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Source: http</a:t>
            </a:r>
            <a:r>
              <a:rPr lang="en-US" dirty="0"/>
              <a:t>://nca2014.globalchange.gov/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77334" y="197472"/>
            <a:ext cx="8596668" cy="1320800"/>
          </a:xfrm>
        </p:spPr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i="1" dirty="0" smtClean="0"/>
              <a:t> National Climate Assessment </a:t>
            </a:r>
            <a:r>
              <a:rPr lang="en-US" dirty="0" smtClean="0"/>
              <a:t>(2014)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29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NOAA RISA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2" descr="C:\Users\amrith.sagar\Downloads\Large 2015 RISA_ma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7"/>
          <a:stretch/>
        </p:blipFill>
        <p:spPr bwMode="auto">
          <a:xfrm>
            <a:off x="421782" y="759854"/>
            <a:ext cx="9018663" cy="609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461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NOAA RISA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9</a:t>
            </a:fld>
            <a:endParaRPr lang="en-US"/>
          </a:p>
        </p:txBody>
      </p:sp>
      <p:grpSp>
        <p:nvGrpSpPr>
          <p:cNvPr id="5" name="Group 22"/>
          <p:cNvGrpSpPr/>
          <p:nvPr/>
        </p:nvGrpSpPr>
        <p:grpSpPr>
          <a:xfrm>
            <a:off x="587182" y="1112475"/>
            <a:ext cx="8324998" cy="5294012"/>
            <a:chOff x="1295400" y="1828800"/>
            <a:chExt cx="6497016" cy="4352945"/>
          </a:xfrm>
        </p:grpSpPr>
        <p:sp>
          <p:nvSpPr>
            <p:cNvPr id="6" name="Rectangle 5"/>
            <p:cNvSpPr/>
            <p:nvPr/>
          </p:nvSpPr>
          <p:spPr>
            <a:xfrm>
              <a:off x="1295400" y="1828800"/>
              <a:ext cx="6451600" cy="4352945"/>
            </a:xfrm>
            <a:prstGeom prst="rect">
              <a:avLst/>
            </a:prstGeom>
            <a:gradFill>
              <a:gsLst>
                <a:gs pos="0">
                  <a:schemeClr val="tx2">
                    <a:lumMod val="50000"/>
                  </a:schemeClr>
                </a:gs>
                <a:gs pos="84000">
                  <a:schemeClr val="accent1">
                    <a:lumMod val="20000"/>
                    <a:lumOff val="80000"/>
                  </a:schemeClr>
                </a:gs>
                <a:gs pos="36000">
                  <a:schemeClr val="accent1">
                    <a:tint val="100000"/>
                    <a:shade val="100000"/>
                    <a:satMod val="130000"/>
                  </a:schemeClr>
                </a:gs>
                <a:gs pos="57000">
                  <a:schemeClr val="tx2">
                    <a:lumMod val="60000"/>
                    <a:lumOff val="40000"/>
                  </a:schemeClr>
                </a:gs>
                <a:gs pos="29000">
                  <a:schemeClr val="tx2">
                    <a:lumMod val="50000"/>
                  </a:schemeClr>
                </a:gs>
              </a:gsLst>
              <a:lin ang="0" scaled="0"/>
            </a:gradFill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46200" y="1862670"/>
              <a:ext cx="17748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INFORM DECISIONS</a:t>
              </a:r>
              <a:endParaRPr lang="en-US" sz="2000" b="1" dirty="0">
                <a:solidFill>
                  <a:schemeClr val="bg1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15495" y="1828801"/>
              <a:ext cx="22003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Century Gothic"/>
                  <a:cs typeface="Century Gothic"/>
                </a:rPr>
                <a:t>USABLE SCIENCE </a:t>
              </a:r>
            </a:p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Century Gothic"/>
                  <a:cs typeface="Century Gothic"/>
                </a:rPr>
                <a:t>(RISA)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15080" y="1862670"/>
              <a:ext cx="22773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latin typeface="Century Gothic"/>
                  <a:cs typeface="Century Gothic"/>
                </a:rPr>
                <a:t>ADVANCE </a:t>
              </a:r>
            </a:p>
            <a:p>
              <a:pPr algn="ctr"/>
              <a:r>
                <a:rPr lang="en-US" sz="2000" b="1" dirty="0" smtClean="0">
                  <a:latin typeface="Century Gothic"/>
                  <a:cs typeface="Century Gothic"/>
                </a:rPr>
                <a:t>UNDERSTANDING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46200" y="2972544"/>
              <a:ext cx="180848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Food production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  <a:latin typeface="Century Gothic"/>
                <a:cs typeface="Century Gothic"/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Forests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  <a:latin typeface="Century Gothic"/>
                <a:cs typeface="Century Gothic"/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Ecosystems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  <a:latin typeface="Century Gothic"/>
                <a:cs typeface="Century Gothic"/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Transportation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  <a:latin typeface="Century Gothic"/>
                <a:cs typeface="Century Gothic"/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Urban</a:t>
              </a:r>
            </a:p>
            <a:p>
              <a:pPr algn="ctr"/>
              <a:endParaRPr lang="en-US" sz="1600" dirty="0" smtClean="0">
                <a:solidFill>
                  <a:schemeClr val="bg1"/>
                </a:solidFill>
                <a:latin typeface="Century Gothic"/>
                <a:cs typeface="Century Gothic"/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Water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69490" y="2656226"/>
              <a:ext cx="180848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UNDERSTAND CONTEXT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3206108" y="3257888"/>
              <a:ext cx="2332673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06108" y="3918864"/>
              <a:ext cx="2332673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206108" y="5259745"/>
              <a:ext cx="2332673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791200" y="3048006"/>
              <a:ext cx="1939142" cy="2616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Anthropology</a:t>
              </a:r>
            </a:p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Economics</a:t>
              </a:r>
            </a:p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Decision Science</a:t>
              </a:r>
            </a:p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Climate &amp; Weather</a:t>
              </a:r>
            </a:p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Earth &amp; Hydrology</a:t>
              </a:r>
            </a:p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Ecology &amp; Biology</a:t>
              </a:r>
            </a:p>
            <a:p>
              <a:pPr>
                <a:spcBef>
                  <a:spcPts val="1200"/>
                </a:spcBef>
              </a:pPr>
              <a:r>
                <a:rPr lang="en-US" sz="1300" dirty="0" smtClean="0">
                  <a:latin typeface="Century Gothic"/>
                  <a:cs typeface="Century Gothic"/>
                </a:rPr>
                <a:t>Communication &amp; Education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69490" y="3316269"/>
              <a:ext cx="180848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UNDERSTAND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RISK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69490" y="4636355"/>
              <a:ext cx="180848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INNOVATE SERVICES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54680" y="5296397"/>
              <a:ext cx="263810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LEARN THROUGH PRACTICE</a:t>
              </a:r>
            </a:p>
          </p:txBody>
        </p:sp>
        <p:sp>
          <p:nvSpPr>
            <p:cNvPr id="19" name="Left-Right Arrow 18"/>
            <p:cNvSpPr/>
            <p:nvPr/>
          </p:nvSpPr>
          <p:spPr>
            <a:xfrm>
              <a:off x="2743200" y="2514600"/>
              <a:ext cx="787642" cy="417899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inform</a:t>
              </a:r>
              <a:endParaRPr lang="en-US" sz="1000" dirty="0">
                <a:solidFill>
                  <a:schemeClr val="bg1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20" name="Left-Right Arrow 19"/>
            <p:cNvSpPr/>
            <p:nvPr/>
          </p:nvSpPr>
          <p:spPr>
            <a:xfrm>
              <a:off x="5257800" y="2514600"/>
              <a:ext cx="1143000" cy="417899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enhance</a:t>
              </a:r>
              <a:endParaRPr lang="en-US" sz="1000" dirty="0">
                <a:solidFill>
                  <a:schemeClr val="bg1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80394" y="3976312"/>
              <a:ext cx="2586673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SUSTAIN KNOWLEDGE NETWORKS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282308" y="4609367"/>
              <a:ext cx="2332673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/>
          <p:cNvSpPr/>
          <p:nvPr/>
        </p:nvSpPr>
        <p:spPr>
          <a:xfrm>
            <a:off x="485205" y="6485446"/>
            <a:ext cx="940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http://cpo.noaa.gov/climateprograms/climateandsocietalinteractions/risaprogram.aspx</a:t>
            </a:r>
          </a:p>
        </p:txBody>
      </p:sp>
    </p:spTree>
    <p:extLst>
      <p:ext uri="{BB962C8B-B14F-4D97-AF65-F5344CB8AC3E}">
        <p14:creationId xmlns:p14="http://schemas.microsoft.com/office/powerpoint/2010/main" val="381651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NIST </a:t>
            </a:r>
            <a:r>
              <a:rPr lang="en-US" i="1" dirty="0" smtClean="0"/>
              <a:t>Community Resilience Planning Guide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47452"/>
          <a:stretch/>
        </p:blipFill>
        <p:spPr bwMode="auto">
          <a:xfrm>
            <a:off x="677335" y="1518272"/>
            <a:ext cx="3742266" cy="4915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06" b="190"/>
          <a:stretch/>
        </p:blipFill>
        <p:spPr bwMode="auto">
          <a:xfrm>
            <a:off x="4975668" y="1447156"/>
            <a:ext cx="4112021" cy="498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94298" y="6434205"/>
            <a:ext cx="3901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http://www.nist.gov/el/resilience/</a:t>
            </a:r>
          </a:p>
        </p:txBody>
      </p:sp>
    </p:spTree>
    <p:extLst>
      <p:ext uri="{BB962C8B-B14F-4D97-AF65-F5344CB8AC3E}">
        <p14:creationId xmlns:p14="http://schemas.microsoft.com/office/powerpoint/2010/main" val="1002563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Analysis to Support Adaptation and Resilience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Evaluate costs </a:t>
            </a:r>
            <a:r>
              <a:rPr lang="en-US" dirty="0"/>
              <a:t>and benefits of adaptation </a:t>
            </a:r>
            <a:r>
              <a:rPr lang="en-US" dirty="0" smtClean="0"/>
              <a:t>actions at various levels (local, regional, sectoral, national, international)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Assess effectiveness </a:t>
            </a:r>
            <a:r>
              <a:rPr lang="en-US" dirty="0"/>
              <a:t>of adaptation </a:t>
            </a:r>
            <a:r>
              <a:rPr lang="en-US" dirty="0" smtClean="0"/>
              <a:t>policies and interventions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Understand pathways of and barriers </a:t>
            </a:r>
            <a:r>
              <a:rPr lang="en-US" dirty="0"/>
              <a:t>to adaptation (e.g., market, </a:t>
            </a:r>
            <a:r>
              <a:rPr lang="en-US" dirty="0" smtClean="0"/>
              <a:t>regulatory, informational</a:t>
            </a:r>
            <a:r>
              <a:rPr lang="en-US" dirty="0"/>
              <a:t>, financial, </a:t>
            </a:r>
            <a:r>
              <a:rPr lang="en-US" dirty="0" smtClean="0"/>
              <a:t>behavioral</a:t>
            </a:r>
            <a:r>
              <a:rPr lang="en-US" dirty="0"/>
              <a:t>)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Evaluate cross-sector and economy-wide impacts </a:t>
            </a:r>
            <a:r>
              <a:rPr lang="en-US" dirty="0"/>
              <a:t>of adaptation </a:t>
            </a:r>
            <a:r>
              <a:rPr lang="en-US" dirty="0" smtClean="0"/>
              <a:t>policies</a:t>
            </a:r>
          </a:p>
          <a:p>
            <a:endParaRPr lang="en-US" dirty="0" smtClean="0"/>
          </a:p>
          <a:p>
            <a:r>
              <a:rPr lang="en-US" dirty="0" smtClean="0"/>
              <a:t>Illuminate interactions </a:t>
            </a:r>
            <a:r>
              <a:rPr lang="en-US" dirty="0"/>
              <a:t>and tradeoffs between mitigation and </a:t>
            </a:r>
            <a:r>
              <a:rPr lang="en-US" dirty="0" smtClean="0"/>
              <a:t>adaptation</a:t>
            </a:r>
          </a:p>
          <a:p>
            <a:endParaRPr lang="en-US" dirty="0"/>
          </a:p>
          <a:p>
            <a:r>
              <a:rPr lang="en-US" dirty="0" smtClean="0"/>
              <a:t>Characterize uncertainty of climate impacts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1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</a:t>
            </a:r>
            <a:r>
              <a:rPr lang="en-US" dirty="0" smtClean="0"/>
              <a:t>interests in reliable </a:t>
            </a:r>
            <a:r>
              <a:rPr lang="en-US" dirty="0"/>
              <a:t>and accessible information by decision makers to </a:t>
            </a:r>
            <a:r>
              <a:rPr lang="en-US" dirty="0" smtClean="0"/>
              <a:t>understand climate risks, vulnerabilities</a:t>
            </a:r>
            <a:r>
              <a:rPr lang="en-US" dirty="0"/>
              <a:t>, </a:t>
            </a:r>
            <a:r>
              <a:rPr lang="en-US" dirty="0" smtClean="0"/>
              <a:t>and </a:t>
            </a:r>
            <a:r>
              <a:rPr lang="en-US" dirty="0" smtClean="0"/>
              <a:t>response options</a:t>
            </a:r>
            <a:endParaRPr lang="en-US" dirty="0"/>
          </a:p>
          <a:p>
            <a:r>
              <a:rPr lang="en-US" dirty="0" smtClean="0"/>
              <a:t>Implementation of </a:t>
            </a:r>
            <a:r>
              <a:rPr lang="en-US" dirty="0" smtClean="0"/>
              <a:t>adaptation </a:t>
            </a:r>
            <a:r>
              <a:rPr lang="en-US" dirty="0" smtClean="0"/>
              <a:t>actions has been </a:t>
            </a:r>
            <a:r>
              <a:rPr lang="en-US" dirty="0" smtClean="0"/>
              <a:t>slow at all levels, </a:t>
            </a:r>
            <a:r>
              <a:rPr lang="en-US" dirty="0" smtClean="0"/>
              <a:t>partially due to </a:t>
            </a:r>
            <a:r>
              <a:rPr lang="en-US" dirty="0" smtClean="0"/>
              <a:t>constraints in funding</a:t>
            </a:r>
            <a:r>
              <a:rPr lang="en-US" dirty="0" smtClean="0"/>
              <a:t>, </a:t>
            </a:r>
            <a:r>
              <a:rPr lang="en-US" dirty="0" smtClean="0"/>
              <a:t>accessible information </a:t>
            </a:r>
            <a:r>
              <a:rPr lang="en-US" dirty="0" smtClean="0"/>
              <a:t>and </a:t>
            </a:r>
            <a:r>
              <a:rPr lang="en-US" dirty="0" smtClean="0"/>
              <a:t>uncertainties</a:t>
            </a:r>
            <a:endParaRPr lang="en-US" dirty="0" smtClean="0"/>
          </a:p>
          <a:p>
            <a:r>
              <a:rPr lang="en-US" dirty="0"/>
              <a:t>Sustained engagement and collaboration between scientists, decision makers and stakeholders important to support sound decision-making</a:t>
            </a:r>
          </a:p>
          <a:p>
            <a:r>
              <a:rPr lang="en-US" dirty="0" smtClean="0"/>
              <a:t>Urgent needs </a:t>
            </a:r>
            <a:r>
              <a:rPr lang="en-US" dirty="0"/>
              <a:t>to integrate natural and social sciences to support </a:t>
            </a:r>
            <a:r>
              <a:rPr lang="en-US" dirty="0" smtClean="0"/>
              <a:t>analysis </a:t>
            </a:r>
            <a:r>
              <a:rPr lang="en-US" dirty="0"/>
              <a:t>and </a:t>
            </a:r>
            <a:r>
              <a:rPr lang="en-US" dirty="0" smtClean="0"/>
              <a:t>implementation</a:t>
            </a:r>
          </a:p>
          <a:p>
            <a:r>
              <a:rPr lang="en-US" dirty="0"/>
              <a:t>Few evaluations of the effectiveness of adaptation actions and efficiency of alternative </a:t>
            </a:r>
            <a:r>
              <a:rPr lang="en-US" dirty="0" smtClean="0"/>
              <a:t>approaches</a:t>
            </a:r>
            <a:endParaRPr lang="en-US" dirty="0"/>
          </a:p>
          <a:p>
            <a:r>
              <a:rPr lang="en-US" dirty="0" smtClean="0"/>
              <a:t>Little systematic evaluation of information and tools from users’ perspectives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34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 and Future Research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Understand </a:t>
            </a:r>
            <a:r>
              <a:rPr lang="en-US" dirty="0"/>
              <a:t>vulnerabilities and their drivers</a:t>
            </a:r>
          </a:p>
          <a:p>
            <a:pPr lvl="1"/>
            <a:r>
              <a:rPr lang="en-US" dirty="0" smtClean="0"/>
              <a:t>Factors (e.g., socio-economic</a:t>
            </a:r>
            <a:r>
              <a:rPr lang="en-US" dirty="0"/>
              <a:t>, demographic, </a:t>
            </a:r>
            <a:r>
              <a:rPr lang="en-US" dirty="0" smtClean="0"/>
              <a:t>institutional) </a:t>
            </a:r>
            <a:r>
              <a:rPr lang="en-US" dirty="0"/>
              <a:t>influence vulnerabilities, adaptive </a:t>
            </a:r>
            <a:r>
              <a:rPr lang="en-US" dirty="0" smtClean="0"/>
              <a:t>capacity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vulnerability and </a:t>
            </a:r>
            <a:r>
              <a:rPr lang="en-US" dirty="0" smtClean="0"/>
              <a:t>drivers </a:t>
            </a:r>
            <a:r>
              <a:rPr lang="en-US" dirty="0"/>
              <a:t>evolve over time and in response to climate </a:t>
            </a:r>
            <a:r>
              <a:rPr lang="en-US" dirty="0" smtClean="0"/>
              <a:t>change </a:t>
            </a:r>
            <a:endParaRPr lang="en-US" dirty="0"/>
          </a:p>
          <a:p>
            <a:r>
              <a:rPr lang="en-US" dirty="0" smtClean="0"/>
              <a:t>Provide and integrate </a:t>
            </a:r>
            <a:r>
              <a:rPr lang="en-US" dirty="0" smtClean="0"/>
              <a:t>data, tools and analytical insights across scales </a:t>
            </a:r>
          </a:p>
          <a:p>
            <a:pPr lvl="1"/>
            <a:r>
              <a:rPr lang="en-US" dirty="0" smtClean="0"/>
              <a:t>Integrated assessment modeling, impacts, vulnerability and adaptation (IVA) research</a:t>
            </a:r>
            <a:endParaRPr lang="en-US" dirty="0"/>
          </a:p>
          <a:p>
            <a:r>
              <a:rPr lang="en-US" dirty="0" smtClean="0"/>
              <a:t>Communicate risks </a:t>
            </a:r>
            <a:r>
              <a:rPr lang="en-US" dirty="0"/>
              <a:t>and uncertainty</a:t>
            </a:r>
          </a:p>
          <a:p>
            <a:pPr lvl="1"/>
            <a:r>
              <a:rPr lang="en-US" dirty="0" smtClean="0"/>
              <a:t>Modeling and characterization of uncertainty</a:t>
            </a:r>
          </a:p>
          <a:p>
            <a:pPr lvl="1"/>
            <a:r>
              <a:rPr lang="en-US" dirty="0" smtClean="0"/>
              <a:t>Decision-making </a:t>
            </a:r>
            <a:r>
              <a:rPr lang="en-US" dirty="0"/>
              <a:t>under uncertainty</a:t>
            </a:r>
          </a:p>
          <a:p>
            <a:r>
              <a:rPr lang="en-US" dirty="0" smtClean="0"/>
              <a:t>Measure (resilience) outcomes</a:t>
            </a:r>
            <a:endParaRPr lang="en-US" dirty="0"/>
          </a:p>
          <a:p>
            <a:pPr lvl="1"/>
            <a:r>
              <a:rPr lang="en-US" dirty="0" smtClean="0"/>
              <a:t>Develop metrics and indicators for MRV</a:t>
            </a:r>
          </a:p>
          <a:p>
            <a:pPr lvl="1"/>
            <a:r>
              <a:rPr lang="en-US" dirty="0" smtClean="0"/>
              <a:t>Evaluate </a:t>
            </a:r>
            <a:r>
              <a:rPr lang="en-US" dirty="0"/>
              <a:t>effectiveness of adaptation </a:t>
            </a:r>
            <a:r>
              <a:rPr lang="en-US" dirty="0" smtClean="0"/>
              <a:t>actions</a:t>
            </a:r>
          </a:p>
          <a:p>
            <a:r>
              <a:rPr lang="en-US" dirty="0" smtClean="0"/>
              <a:t>Evaluate effectiveness </a:t>
            </a:r>
            <a:r>
              <a:rPr lang="en-US" dirty="0"/>
              <a:t>of </a:t>
            </a:r>
            <a:r>
              <a:rPr lang="en-US" dirty="0" smtClean="0"/>
              <a:t>analysis, </a:t>
            </a:r>
            <a:r>
              <a:rPr lang="en-US" dirty="0"/>
              <a:t>tools </a:t>
            </a:r>
            <a:r>
              <a:rPr lang="en-US" dirty="0" smtClean="0"/>
              <a:t>and networks in </a:t>
            </a:r>
            <a:r>
              <a:rPr lang="en-US" dirty="0"/>
              <a:t>supporting decision-making</a:t>
            </a:r>
          </a:p>
          <a:p>
            <a:pPr lvl="1"/>
            <a:r>
              <a:rPr lang="en-US" dirty="0"/>
              <a:t>Understand decision </a:t>
            </a:r>
            <a:r>
              <a:rPr lang="en-US" dirty="0" smtClean="0"/>
              <a:t>contexts and user needs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73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Chelsea Combest-Friedman, National Oceanic and Atmospheric Administration</a:t>
            </a:r>
          </a:p>
          <a:p>
            <a:endParaRPr lang="en-US" dirty="0" smtClean="0"/>
          </a:p>
          <a:p>
            <a:r>
              <a:rPr lang="en-US" dirty="0" smtClean="0"/>
              <a:t>Emily </a:t>
            </a:r>
            <a:r>
              <a:rPr lang="en-US" dirty="0"/>
              <a:t>Cloyd, U.S. Global Change Research Program</a:t>
            </a:r>
          </a:p>
          <a:p>
            <a:endParaRPr lang="en-US" dirty="0" smtClean="0"/>
          </a:p>
          <a:p>
            <a:r>
              <a:rPr lang="en-US" dirty="0" smtClean="0"/>
              <a:t>Jennifer </a:t>
            </a:r>
            <a:r>
              <a:rPr lang="en-US" dirty="0" err="1" smtClean="0"/>
              <a:t>Helgeson</a:t>
            </a:r>
            <a:r>
              <a:rPr lang="en-US" dirty="0" smtClean="0"/>
              <a:t> and Steve Cauffman, National Institute of Standards and Technology</a:t>
            </a:r>
          </a:p>
          <a:p>
            <a:endParaRPr lang="en-US" dirty="0" smtClean="0"/>
          </a:p>
          <a:p>
            <a:r>
              <a:rPr lang="en-US" dirty="0" smtClean="0"/>
              <a:t>John Furlow and Jonathan Cook, U.S. Agency for International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BBC40-158E-43BE-94D9-2ABB973AFF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04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B233DDE3-8372-48E3-9B5C-DCE42476D7D9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C4E1572F-AE46-4F69-BF5F-EA9DD4C67C71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F3B80C27-3240-441B-A6BD-881BF4DEFE7C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21F52E5E-2C8B-4862-BAB5-2D2A0A2CD076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E5676667-A603-4F2A-9E20-23DD81A1445C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024014AE-1677-4E34-8FB4-0F399E13BC82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6342D6FA-660E-417D-9A87-5AEFFA6CEF51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76244BD5-846E-47FB-A99E-E02CC9A76E2F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4AF78C79-EB83-484B-9973-1401D8C1326C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466B2A94-FD4A-40B8-B9BF-86DC1BCE303B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515B48DD-D257-4FA5-9BB3-DB2665BCECC9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E9C26777-58F8-4F31-9959-26702D7BFB41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13DE3AAE-74B8-491E-8568-6E8D1640FEC3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6FEC2B79-1888-40D8-B718-7E1B108DC8B3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C1FC303E-A32B-4EB7-9155-9475F47F058F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6048741A-6284-4956-8B41-999F3B32604F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3623961F-3A00-4C98-9BC0-121A0B40DAAB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68DECA32-9B40-41E4-A86E-C26B52901F50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69DEAE88-1704-4276-AD92-9095B1BC7BB8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8F9A7D96-C104-4B39-ACBB-1E3ACBCA41A0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C046D0FF-1EB5-4187-AF36-F402A9F9AEFB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87BCC4C0-9408-405F-83EC-40392DF04DBD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0E33AEC0-A8EB-4E99-BA5E-817C590D1DBF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1D022A51-E022-419D-9475-0811B0415B99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0C2F9BC8-47CE-4AC6-9225-7A3E4345E37E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B6B798AA-5A10-4592-8C1F-44A9C02F73E3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0E019252-D7BE-4D2A-AEF3-2D535F37DA86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DE44D632-17C1-48D6-A6B9-0676DE860BBF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AD93A363-679C-49DF-A168-71DE31053286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8C29E9A6-1052-4C66-BD83-0605FD7B7CEA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8380</TotalTime>
  <Words>814</Words>
  <Application>Microsoft Office PowerPoint</Application>
  <PresentationFormat>Widescreen</PresentationFormat>
  <Paragraphs>175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Trebuchet MS</vt:lpstr>
      <vt:lpstr>Wingdings 3</vt:lpstr>
      <vt:lpstr>Facet</vt:lpstr>
      <vt:lpstr>Using Analysis and Tools to Inform Adaptation and Resilience Decisions -- the U.S. national experiences </vt:lpstr>
      <vt:lpstr>Policy Background for Adaptation and Resilience Actions at National Level </vt:lpstr>
      <vt:lpstr>Policy Background (2) </vt:lpstr>
      <vt:lpstr>Scientific Assessments and Tools for Adaptation and Resilience Actions</vt:lpstr>
      <vt:lpstr>Federal Resources for Adaptation</vt:lpstr>
      <vt:lpstr>National Climate Assessments </vt:lpstr>
      <vt:lpstr>3rd National Climate Assessment (2014)</vt:lpstr>
      <vt:lpstr>NOAA RISA Program</vt:lpstr>
      <vt:lpstr>NOAA RISA Program</vt:lpstr>
      <vt:lpstr>NIST Community Resilience Planning Guide</vt:lpstr>
      <vt:lpstr>Economic Analysis to Support Adaptation and Resilience Actions</vt:lpstr>
      <vt:lpstr>Emerging Experiences</vt:lpstr>
      <vt:lpstr>Gaps and Future Research Needs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 of Climate Change Adaptation</dc:title>
  <dc:creator>Li, Jia</dc:creator>
  <cp:lastModifiedBy>Li, Jia</cp:lastModifiedBy>
  <cp:revision>184</cp:revision>
  <cp:lastPrinted>2016-05-03T17:01:34Z</cp:lastPrinted>
  <dcterms:created xsi:type="dcterms:W3CDTF">2014-11-06T18:55:47Z</dcterms:created>
  <dcterms:modified xsi:type="dcterms:W3CDTF">2016-05-03T17:38:36Z</dcterms:modified>
</cp:coreProperties>
</file>